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03" r:id="rId3"/>
    <p:sldId id="302" r:id="rId4"/>
    <p:sldId id="286" r:id="rId5"/>
    <p:sldId id="374" r:id="rId6"/>
    <p:sldId id="361" r:id="rId7"/>
    <p:sldId id="273" r:id="rId8"/>
    <p:sldId id="3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2" autoAdjust="0"/>
    <p:restoredTop sz="94660"/>
  </p:normalViewPr>
  <p:slideViewPr>
    <p:cSldViewPr snapToGrid="0">
      <p:cViewPr varScale="1">
        <p:scale>
          <a:sx n="94" d="100"/>
          <a:sy n="94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Quote">
    <p:bg>
      <p:bgPr>
        <a:solidFill>
          <a:srgbClr val="73D6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44570955-709B-F844-95F3-E58BC623DD57}"/>
              </a:ext>
            </a:extLst>
          </p:cNvPr>
          <p:cNvSpPr>
            <a:spLocks noGrp="1"/>
          </p:cNvSpPr>
          <p:nvPr>
            <p:ph type="subTitle" idx="4294967295" hasCustomPrompt="1"/>
          </p:nvPr>
        </p:nvSpPr>
        <p:spPr>
          <a:xfrm>
            <a:off x="426719" y="-2"/>
            <a:ext cx="4330475" cy="6858001"/>
          </a:xfrm>
          <a:solidFill>
            <a:schemeClr val="tx1">
              <a:alpha val="4000"/>
            </a:schemeClr>
          </a:solidFill>
        </p:spPr>
        <p:txBody>
          <a:bodyPr anchor="ctr">
            <a:normAutofit/>
          </a:bodyPr>
          <a:lstStyle>
            <a:lvl1pPr>
              <a:defRPr b="1" i="0">
                <a:latin typeface="Avenir Black" panose="02000503020000020003" pitchFamily="2" charset="0"/>
              </a:defRPr>
            </a:lvl1pPr>
          </a:lstStyle>
          <a:p>
            <a:pPr marL="0" indent="0" algn="r">
              <a:buNone/>
            </a:pPr>
            <a:r>
              <a:rPr lang="en-GB" sz="4400" b="1" dirty="0">
                <a:solidFill>
                  <a:srgbClr val="FFFFFF"/>
                </a:solidFill>
              </a:rPr>
              <a:t>Avenir black 36 justified right</a:t>
            </a:r>
            <a:endParaRPr lang="en-GB" b="1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62F166B1-CA5D-FB43-90A8-17ACE941D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72" r="14771"/>
          <a:stretch/>
        </p:blipFill>
        <p:spPr>
          <a:xfrm>
            <a:off x="5468547" y="-1"/>
            <a:ext cx="6998148" cy="6858000"/>
          </a:xfrm>
          <a:prstGeom prst="rect">
            <a:avLst/>
          </a:prstGeom>
          <a:solidFill>
            <a:srgbClr val="00FF00"/>
          </a:solidFill>
        </p:spPr>
      </p:pic>
    </p:spTree>
    <p:extLst>
      <p:ext uri="{BB962C8B-B14F-4D97-AF65-F5344CB8AC3E}">
        <p14:creationId xmlns:p14="http://schemas.microsoft.com/office/powerpoint/2010/main" val="6697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slide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999F6C-458C-994B-B5ED-E99C7CF99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B97FC3-FDF3-1343-A347-10049C5625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515" y="358885"/>
            <a:ext cx="4858631" cy="1636604"/>
          </a:xfrm>
        </p:spPr>
        <p:txBody>
          <a:bodyPr anchor="b">
            <a:noAutofit/>
          </a:bodyPr>
          <a:lstStyle/>
          <a:p>
            <a:pPr algn="r"/>
            <a:r>
              <a:rPr lang="en-GB" sz="4000" dirty="0">
                <a:solidFill>
                  <a:schemeClr val="bg1"/>
                </a:solidFill>
                <a:latin typeface="Avenir Light" panose="020B0402020203020204" pitchFamily="34" charset="77"/>
              </a:rPr>
              <a:t>Avenir book 40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F477B5-0933-6640-A767-488708D5F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35C9C6-1CCE-6A48-9C26-08370E62CB6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92666" y="2398956"/>
            <a:ext cx="9539493" cy="387991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>
                    <a:alpha val="80000"/>
                  </a:schemeClr>
                </a:solidFill>
                <a:latin typeface="Avenir Book" panose="02000503020000020003" pitchFamily="2" charset="0"/>
              </a:rPr>
              <a:t>Avenir book 28</a:t>
            </a:r>
            <a:endParaRPr lang="en-GB" sz="1800" dirty="0">
              <a:solidFill>
                <a:schemeClr val="bg1">
                  <a:alpha val="80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A098DE-A525-9E42-B95B-9E3E4FA82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9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ext a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7999F6C-458C-994B-B5ED-E99C7CF99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B97FC3-FDF3-1343-A347-10049C5625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515" y="358885"/>
            <a:ext cx="4858631" cy="1636604"/>
          </a:xfrm>
        </p:spPr>
        <p:txBody>
          <a:bodyPr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r"/>
            <a:r>
              <a:rPr lang="en-GB" sz="4000" dirty="0">
                <a:solidFill>
                  <a:schemeClr val="bg1"/>
                </a:solidFill>
                <a:latin typeface="Avenir Light" panose="020B0402020203020204" pitchFamily="34" charset="77"/>
              </a:rPr>
              <a:t>Avenir book 40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1F477B5-0933-6640-A767-488708D5F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D35C9C6-1CCE-6A48-9C26-08370E62C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3352" y="358885"/>
            <a:ext cx="6484968" cy="6275527"/>
          </a:xfrm>
        </p:spPr>
        <p:txBody>
          <a:bodyPr>
            <a:normAutofit/>
          </a:bodyPr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GB" sz="1800" dirty="0">
              <a:solidFill>
                <a:schemeClr val="bg1">
                  <a:alpha val="80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A098DE-A525-9E42-B95B-9E3E4FA82A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FEE46A-A3B5-A359-5D37-C0653024AFC0}"/>
              </a:ext>
            </a:extLst>
          </p:cNvPr>
          <p:cNvSpPr txBox="1"/>
          <p:nvPr userDrawn="1"/>
        </p:nvSpPr>
        <p:spPr>
          <a:xfrm>
            <a:off x="631474" y="2239181"/>
            <a:ext cx="4336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1"/>
                </a:solidFill>
                <a:latin typeface="Avenir Light" panose="020B0402020203020204" pitchFamily="34" charset="77"/>
              </a:rPr>
              <a:t>Text in avenir 18</a:t>
            </a:r>
          </a:p>
        </p:txBody>
      </p:sp>
    </p:spTree>
    <p:extLst>
      <p:ext uri="{BB962C8B-B14F-4D97-AF65-F5344CB8AC3E}">
        <p14:creationId xmlns:p14="http://schemas.microsoft.com/office/powerpoint/2010/main" val="239464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 one side n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B1C4694-5D32-7F21-5E70-653831BB68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374640" y="538480"/>
            <a:ext cx="6187122" cy="5892483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 dirty="0"/>
              <a:t>Image here with text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74F87D-8947-3523-AB9C-83F4F2550605}"/>
              </a:ext>
            </a:extLst>
          </p:cNvPr>
          <p:cNvSpPr txBox="1"/>
          <p:nvPr userDrawn="1"/>
        </p:nvSpPr>
        <p:spPr>
          <a:xfrm>
            <a:off x="630238" y="2955603"/>
            <a:ext cx="4724400" cy="7232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b="0" i="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endParaRPr lang="en-US" b="0" i="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465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4AE74-9446-4B4D-BA88-E4D5DA8D5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251D4-5A5D-473E-ADB4-11ACDB45E4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39E90-2150-4531-A29D-F2DC3DDEA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ED739-EBB4-482A-B94F-999F358E31AC}" type="datetime1">
              <a:rPr lang="en-GB" smtClean="0"/>
              <a:t>13/02/2023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8777F5-7FC6-4551-9543-108B71004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4735A-024B-478E-88DE-4921ABEB0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B8D72-E3AD-400B-A584-0DBA0FA10C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084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251D4-5A5D-473E-ADB4-11ACDB45E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4640"/>
            <a:ext cx="10515600" cy="6390640"/>
          </a:xfrm>
        </p:spPr>
        <p:txBody>
          <a:bodyPr/>
          <a:lstStyle>
            <a:lvl5pPr>
              <a:defRPr b="0" i="0">
                <a:latin typeface="Avenir Book" panose="02000503020000020003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>
                <a:solidFill>
                  <a:schemeClr val="bg1"/>
                </a:solidFill>
              </a:rPr>
              <a:t>Plain photo no text in </a:t>
            </a:r>
            <a:r>
              <a:rPr lang="en-US" dirty="0" err="1">
                <a:solidFill>
                  <a:schemeClr val="bg1"/>
                </a:solidFill>
              </a:rPr>
              <a:t>here</a:t>
            </a:r>
            <a:r>
              <a:rPr lang="en-US" dirty="0" err="1"/>
              <a:t>Fifth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7010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C3685D-05FA-4A4F-A9CD-05A7C6463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F0C25-924E-4B6B-9922-3AD66ACCE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</a:t>
            </a:r>
          </a:p>
        </p:txBody>
      </p:sp>
    </p:spTree>
    <p:extLst>
      <p:ext uri="{BB962C8B-B14F-4D97-AF65-F5344CB8AC3E}">
        <p14:creationId xmlns:p14="http://schemas.microsoft.com/office/powerpoint/2010/main" val="33881025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bg1"/>
          </a:solidFill>
          <a:latin typeface="Avenir Book" panose="02000503020000020003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venir Book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Avenir Book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Avenir Book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venir Book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Avenir Book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3D62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D2A2D0A-2300-4191-8987-E05F12E61A64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426720" y="-1"/>
            <a:ext cx="3998976" cy="6858000"/>
          </a:xfrm>
          <a:solidFill>
            <a:schemeClr val="tx1">
              <a:alpha val="4000"/>
            </a:schemeClr>
          </a:solidFill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en-GB" sz="4000" b="1" dirty="0">
                <a:solidFill>
                  <a:srgbClr val="FFFFFF"/>
                </a:solidFill>
                <a:latin typeface="Avenir Book" panose="02000503020000020003" pitchFamily="2" charset="0"/>
              </a:rPr>
              <a:t>“</a:t>
            </a:r>
            <a:r>
              <a:rPr lang="en-GB" sz="4000" b="1" dirty="0">
                <a:solidFill>
                  <a:srgbClr val="FFFFFF"/>
                </a:solidFill>
                <a:latin typeface="Satoshi"/>
              </a:rPr>
              <a:t>Why would I </a:t>
            </a:r>
            <a:br>
              <a:rPr lang="en-GB" sz="4000" b="1" dirty="0">
                <a:solidFill>
                  <a:srgbClr val="FFFFFF"/>
                </a:solidFill>
                <a:latin typeface="Satoshi"/>
              </a:rPr>
            </a:br>
            <a:r>
              <a:rPr lang="en-GB" sz="4000" b="1" dirty="0">
                <a:solidFill>
                  <a:srgbClr val="FFFFFF"/>
                </a:solidFill>
                <a:latin typeface="Satoshi"/>
              </a:rPr>
              <a:t>go to the park?</a:t>
            </a:r>
            <a:br>
              <a:rPr lang="en-GB" sz="4000" b="1" dirty="0">
                <a:solidFill>
                  <a:srgbClr val="FFFFFF"/>
                </a:solidFill>
                <a:latin typeface="Satoshi"/>
              </a:rPr>
            </a:br>
            <a:r>
              <a:rPr lang="en-GB" sz="4000" b="1" dirty="0">
                <a:solidFill>
                  <a:srgbClr val="FFFFFF"/>
                </a:solidFill>
                <a:latin typeface="Satoshi"/>
              </a:rPr>
              <a:t>There’s nothing</a:t>
            </a:r>
            <a:br>
              <a:rPr lang="en-GB" sz="4000" b="1" dirty="0">
                <a:solidFill>
                  <a:srgbClr val="FFFFFF"/>
                </a:solidFill>
                <a:latin typeface="Satoshi"/>
              </a:rPr>
            </a:br>
            <a:r>
              <a:rPr lang="en-GB" sz="4000" b="1" dirty="0">
                <a:solidFill>
                  <a:srgbClr val="FFFFFF"/>
                </a:solidFill>
                <a:latin typeface="Satoshi"/>
              </a:rPr>
              <a:t>there for me</a:t>
            </a:r>
            <a:r>
              <a:rPr lang="en-GB" sz="4400" b="1" dirty="0">
                <a:solidFill>
                  <a:srgbClr val="FFFFFF"/>
                </a:solidFill>
                <a:latin typeface="Avenir Black" panose="02000503020000020003" pitchFamily="2" charset="0"/>
              </a:rPr>
              <a:t>”</a:t>
            </a:r>
          </a:p>
          <a:p>
            <a:pPr marL="0" indent="0" algn="r">
              <a:buNone/>
            </a:pPr>
            <a:r>
              <a:rPr lang="en-GB" b="1" dirty="0">
                <a:solidFill>
                  <a:srgbClr val="FFFFFF"/>
                </a:solidFill>
                <a:latin typeface="Avenir Book" panose="02000503020000020003" pitchFamily="2" charset="0"/>
              </a:rPr>
              <a:t>Lily, 14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DBEB196C-F83C-4248-84C8-65B5886F16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72" r="14771"/>
          <a:stretch/>
        </p:blipFill>
        <p:spPr>
          <a:xfrm>
            <a:off x="5458273" y="0"/>
            <a:ext cx="6998148" cy="6858000"/>
          </a:xfrm>
          <a:prstGeom prst="rect">
            <a:avLst/>
          </a:prstGeom>
          <a:solidFill>
            <a:srgbClr val="00FF00"/>
          </a:solidFill>
        </p:spPr>
      </p:pic>
    </p:spTree>
    <p:extLst>
      <p:ext uri="{BB962C8B-B14F-4D97-AF65-F5344CB8AC3E}">
        <p14:creationId xmlns:p14="http://schemas.microsoft.com/office/powerpoint/2010/main" val="4022764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3387C-D108-415F-97C1-FFBCE8E621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8516" y="369519"/>
            <a:ext cx="4858630" cy="1625970"/>
          </a:xfrm>
        </p:spPr>
        <p:txBody>
          <a:bodyPr anchor="b">
            <a:noAutofit/>
          </a:bodyPr>
          <a:lstStyle/>
          <a:p>
            <a:pPr algn="r"/>
            <a:r>
              <a:rPr lang="en-GB" sz="4000" dirty="0">
                <a:latin typeface="Satoshi"/>
              </a:rPr>
              <a:t>Teenage girls are badly served by parks</a:t>
            </a:r>
            <a:endParaRPr lang="en-GB" sz="4000" dirty="0">
              <a:solidFill>
                <a:schemeClr val="bg1"/>
              </a:solidFill>
              <a:latin typeface="Satoshi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C0B15-0B02-4FE6-91A6-91CEEA836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420291"/>
            <a:ext cx="9961133" cy="3936059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bg1">
                    <a:alpha val="80000"/>
                  </a:schemeClr>
                </a:solidFill>
                <a:latin typeface="Satoshi"/>
              </a:rPr>
              <a:t>When facilities are built for teenagers these almost always consist of:</a:t>
            </a:r>
          </a:p>
          <a:p>
            <a:pPr lvl="1"/>
            <a:r>
              <a:rPr lang="en-GB" sz="2000" dirty="0">
                <a:solidFill>
                  <a:schemeClr val="bg1">
                    <a:alpha val="80000"/>
                  </a:schemeClr>
                </a:solidFill>
                <a:latin typeface="Satoshi"/>
              </a:rPr>
              <a:t>Skate park;</a:t>
            </a:r>
          </a:p>
          <a:p>
            <a:pPr lvl="1"/>
            <a:r>
              <a:rPr lang="en-GB" sz="2000" dirty="0">
                <a:solidFill>
                  <a:schemeClr val="bg1">
                    <a:alpha val="80000"/>
                  </a:schemeClr>
                </a:solidFill>
                <a:latin typeface="Satoshi"/>
              </a:rPr>
              <a:t>MUGA or basketball court, or both;</a:t>
            </a:r>
          </a:p>
          <a:p>
            <a:pPr lvl="1"/>
            <a:r>
              <a:rPr lang="en-GB" sz="2000" dirty="0">
                <a:solidFill>
                  <a:schemeClr val="bg1">
                    <a:alpha val="80000"/>
                  </a:schemeClr>
                </a:solidFill>
                <a:latin typeface="Satoshi"/>
              </a:rPr>
              <a:t>BMX track</a:t>
            </a:r>
          </a:p>
          <a:p>
            <a:r>
              <a:rPr lang="en-GB" sz="2000" dirty="0">
                <a:solidFill>
                  <a:schemeClr val="bg1">
                    <a:alpha val="80000"/>
                  </a:schemeClr>
                </a:solidFill>
                <a:latin typeface="Satoshi"/>
              </a:rPr>
              <a:t>All dominated by boys and young men.</a:t>
            </a:r>
          </a:p>
          <a:p>
            <a:r>
              <a:rPr lang="en-GB" sz="2000" dirty="0">
                <a:solidFill>
                  <a:schemeClr val="bg1">
                    <a:alpha val="80000"/>
                  </a:schemeClr>
                </a:solidFill>
                <a:latin typeface="Satoshi"/>
              </a:rPr>
              <a:t>Often enshrined in play strategies, planning guidance and council practice </a:t>
            </a:r>
          </a:p>
          <a:p>
            <a:pPr indent="0">
              <a:buNone/>
            </a:pPr>
            <a:r>
              <a:rPr lang="en-GB" sz="1800" i="1" dirty="0">
                <a:effectLst/>
                <a:latin typeface="Satoshi"/>
                <a:ea typeface="Calibri" panose="020F0502020204030204" pitchFamily="34" charset="0"/>
                <a:cs typeface="Times New Roman" panose="02020603050405020304" pitchFamily="18" charset="0"/>
              </a:rPr>
              <a:t>	“[Our aim is to] provide activity zones for young adults of 12+ years in all the major settlements 	(e.g. MUGA, skatepark, BMX track etc.)” : </a:t>
            </a:r>
            <a:r>
              <a:rPr lang="en-GB" sz="1600" i="1" dirty="0">
                <a:latin typeface="Satoshi"/>
                <a:ea typeface="Calibri" panose="020F0502020204030204" pitchFamily="34" charset="0"/>
                <a:cs typeface="Times New Roman" panose="02020603050405020304" pitchFamily="18" charset="0"/>
              </a:rPr>
              <a:t>Council</a:t>
            </a:r>
            <a:r>
              <a:rPr lang="en-GB" sz="1600" i="1" dirty="0">
                <a:effectLst/>
                <a:latin typeface="Satoshi"/>
                <a:ea typeface="Calibri" panose="020F0502020204030204" pitchFamily="34" charset="0"/>
                <a:cs typeface="Times New Roman" panose="02020603050405020304" pitchFamily="18" charset="0"/>
              </a:rPr>
              <a:t> Play Area Audit and Action Plan, 2020</a:t>
            </a:r>
            <a:endParaRPr lang="en-GB" sz="1600" i="1" dirty="0">
              <a:latin typeface="Satoshi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>
              <a:buNone/>
            </a:pPr>
            <a:r>
              <a:rPr lang="en-GB" sz="1800" i="1" dirty="0">
                <a:latin typeface="Satoshi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2000" i="1" dirty="0">
                <a:solidFill>
                  <a:schemeClr val="bg1">
                    <a:alpha val="80000"/>
                  </a:schemeClr>
                </a:solidFill>
                <a:latin typeface="Satoshi"/>
              </a:rPr>
              <a:t>“[Play areas ] can be complemented by other facilities including Multi Use Games 	Areas (MUGAs) and skateboard parks etc.” </a:t>
            </a:r>
            <a:r>
              <a:rPr lang="en-GB" sz="1400" i="1" dirty="0">
                <a:solidFill>
                  <a:schemeClr val="bg1">
                    <a:alpha val="80000"/>
                  </a:schemeClr>
                </a:solidFill>
                <a:latin typeface="Satoshi"/>
              </a:rPr>
              <a:t>Fields in Trust Guidance: Beyond the Six Hectare Standard</a:t>
            </a:r>
          </a:p>
          <a:p>
            <a:pPr marL="514350" indent="-285750"/>
            <a:endParaRPr lang="en-GB" sz="1800" dirty="0">
              <a:solidFill>
                <a:schemeClr val="bg1">
                  <a:alpha val="80000"/>
                </a:schemeClr>
              </a:solidFill>
              <a:latin typeface="Avenir Book" panose="02000503020000020003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1BF6D-4025-4453-8897-903A92FDAF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3AB8D72-E3AD-400B-A584-0DBA0FA10C7D}" type="slidenum"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1026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3387C-D108-415F-97C1-FFBCE8E621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88516" y="369519"/>
            <a:ext cx="4858630" cy="1625970"/>
          </a:xfrm>
        </p:spPr>
        <p:txBody>
          <a:bodyPr anchor="b">
            <a:noAutofit/>
          </a:bodyPr>
          <a:lstStyle/>
          <a:p>
            <a:pPr algn="r"/>
            <a:r>
              <a:rPr lang="en-GB" sz="4000" dirty="0">
                <a:latin typeface="Satoshi"/>
              </a:rPr>
              <a:t>Teenage girls are badly served by parks</a:t>
            </a:r>
            <a:endParaRPr lang="en-GB" sz="4000" dirty="0">
              <a:solidFill>
                <a:schemeClr val="bg1"/>
              </a:solidFill>
              <a:latin typeface="Satoshi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C0B15-0B02-4FE6-91A6-91CEEA836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6" y="2398956"/>
            <a:ext cx="9961133" cy="3936059"/>
          </a:xfrm>
        </p:spPr>
        <p:txBody>
          <a:bodyPr>
            <a:noAutofit/>
          </a:bodyPr>
          <a:lstStyle/>
          <a:p>
            <a:r>
              <a:rPr lang="en-GB" sz="2000" dirty="0">
                <a:solidFill>
                  <a:schemeClr val="bg1">
                    <a:alpha val="80000"/>
                  </a:schemeClr>
                </a:solidFill>
                <a:latin typeface="Satoshi"/>
              </a:rPr>
              <a:t>Skateparks:</a:t>
            </a:r>
          </a:p>
          <a:p>
            <a:pPr lvl="1"/>
            <a:r>
              <a:rPr lang="en-GB" sz="1600" dirty="0">
                <a:solidFill>
                  <a:schemeClr val="bg1">
                    <a:alpha val="80000"/>
                  </a:schemeClr>
                </a:solidFill>
                <a:latin typeface="Satoshi"/>
              </a:rPr>
              <a:t>85% of skateboarders are male and 80% of skateboarders are under 18.</a:t>
            </a:r>
          </a:p>
          <a:p>
            <a:pPr lvl="1"/>
            <a:r>
              <a:rPr lang="en-GB" sz="1600" dirty="0">
                <a:solidFill>
                  <a:schemeClr val="bg1">
                    <a:alpha val="80000"/>
                  </a:schemeClr>
                </a:solidFill>
                <a:latin typeface="Satoshi"/>
              </a:rPr>
              <a:t>Boys often drive girls away from the skate parks through exclusion and harassment.</a:t>
            </a:r>
          </a:p>
          <a:p>
            <a:pPr lvl="1"/>
            <a:r>
              <a:rPr lang="en-GB" sz="1600" dirty="0">
                <a:solidFill>
                  <a:schemeClr val="bg1">
                    <a:alpha val="80000"/>
                  </a:schemeClr>
                </a:solidFill>
                <a:latin typeface="Satoshi"/>
              </a:rPr>
              <a:t>US research: living near a park makes it more likely that a teenage girl will do exercise, but living near a skate park lowered the exercise taken.</a:t>
            </a:r>
          </a:p>
          <a:p>
            <a:r>
              <a:rPr lang="en-GB" sz="2000" dirty="0">
                <a:solidFill>
                  <a:schemeClr val="bg1">
                    <a:alpha val="80000"/>
                  </a:schemeClr>
                </a:solidFill>
                <a:latin typeface="Satoshi"/>
              </a:rPr>
              <a:t>MUGAs: </a:t>
            </a:r>
          </a:p>
          <a:p>
            <a:pPr lvl="1"/>
            <a:r>
              <a:rPr lang="en-GB" sz="1600" dirty="0">
                <a:solidFill>
                  <a:schemeClr val="bg1">
                    <a:alpha val="80000"/>
                  </a:schemeClr>
                </a:solidFill>
                <a:latin typeface="Satoshi"/>
              </a:rPr>
              <a:t>hard surfaced play areas are used more by boys than girls. </a:t>
            </a:r>
          </a:p>
          <a:p>
            <a:pPr lvl="1"/>
            <a:r>
              <a:rPr lang="en-GB" sz="1600" dirty="0">
                <a:solidFill>
                  <a:schemeClr val="bg1">
                    <a:alpha val="80000"/>
                  </a:schemeClr>
                </a:solidFill>
                <a:latin typeface="Satoshi"/>
              </a:rPr>
              <a:t>girls play more actively in a playground without a MUGA.</a:t>
            </a:r>
          </a:p>
          <a:p>
            <a:pPr lvl="1"/>
            <a:r>
              <a:rPr lang="en-GB" sz="1600" dirty="0">
                <a:solidFill>
                  <a:schemeClr val="bg1">
                    <a:alpha val="80000"/>
                  </a:schemeClr>
                </a:solidFill>
                <a:latin typeface="Satoshi"/>
              </a:rPr>
              <a:t>Very open to territorialisation by boys.</a:t>
            </a:r>
          </a:p>
          <a:p>
            <a:pPr lvl="1"/>
            <a:r>
              <a:rPr lang="en-GB" sz="1600" dirty="0">
                <a:solidFill>
                  <a:schemeClr val="bg1">
                    <a:alpha val="80000"/>
                  </a:schemeClr>
                </a:solidFill>
                <a:latin typeface="Satoshi"/>
              </a:rPr>
              <a:t>Prescriptive; fenced; single entrances; chicanes.  </a:t>
            </a:r>
          </a:p>
          <a:p>
            <a:pPr lvl="1"/>
            <a:r>
              <a:rPr lang="en-GB" sz="1600" dirty="0">
                <a:solidFill>
                  <a:schemeClr val="bg1">
                    <a:alpha val="80000"/>
                  </a:schemeClr>
                </a:solidFill>
                <a:latin typeface="Satoshi"/>
              </a:rPr>
              <a:t>Don’t feel safe. </a:t>
            </a:r>
          </a:p>
          <a:p>
            <a:pPr lvl="1"/>
            <a:endParaRPr lang="en-GB" sz="1600" dirty="0">
              <a:solidFill>
                <a:schemeClr val="bg1">
                  <a:alpha val="80000"/>
                </a:schemeClr>
              </a:solidFill>
            </a:endParaRPr>
          </a:p>
          <a:p>
            <a:pPr lvl="1"/>
            <a:endParaRPr lang="en-GB" sz="1600" dirty="0">
              <a:solidFill>
                <a:schemeClr val="bg1">
                  <a:alpha val="80000"/>
                </a:schemeClr>
              </a:solidFill>
            </a:endParaRPr>
          </a:p>
          <a:p>
            <a:endParaRPr lang="en-GB" sz="2000" dirty="0">
              <a:solidFill>
                <a:schemeClr val="bg1">
                  <a:alpha val="80000"/>
                </a:schemeClr>
              </a:solidFill>
              <a:latin typeface="Avenir Book" panose="02000503020000020003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1BF6D-4025-4453-8897-903A92FDAF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3AB8D72-E3AD-400B-A584-0DBA0FA10C7D}" type="slidenum"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6337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3387C-D108-415F-97C1-FFBCE8E621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50104" y="-137786"/>
            <a:ext cx="7932863" cy="2164025"/>
          </a:xfrm>
        </p:spPr>
        <p:txBody>
          <a:bodyPr anchor="b">
            <a:norm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Satoshi"/>
              </a:rPr>
              <a:t>Why </a:t>
            </a:r>
            <a:r>
              <a:rPr lang="en-GB" dirty="0">
                <a:latin typeface="Satoshi"/>
              </a:rPr>
              <a:t>does it matter</a:t>
            </a:r>
            <a:endParaRPr lang="en-GB" dirty="0">
              <a:solidFill>
                <a:schemeClr val="bg1"/>
              </a:solidFill>
              <a:latin typeface="Satoshi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C0B15-0B02-4FE6-91A6-91CEEA836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6" y="2608729"/>
            <a:ext cx="9356015" cy="35141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GB" sz="2000" i="1" dirty="0">
                <a:solidFill>
                  <a:schemeClr val="bg1"/>
                </a:solidFill>
                <a:latin typeface="Satoshi"/>
              </a:rPr>
              <a:t>Fairness</a:t>
            </a:r>
            <a:r>
              <a:rPr lang="en-GB" sz="2000" dirty="0">
                <a:solidFill>
                  <a:schemeClr val="bg1"/>
                </a:solidFill>
                <a:latin typeface="Satoshi"/>
              </a:rPr>
              <a:t>: why shouldn’t girls have facilities in parks that are designed to meet their needs?</a:t>
            </a:r>
          </a:p>
          <a:p>
            <a:pPr>
              <a:lnSpc>
                <a:spcPct val="100000"/>
              </a:lnSpc>
            </a:pPr>
            <a:r>
              <a:rPr lang="en-GB" sz="2000" i="1" dirty="0">
                <a:solidFill>
                  <a:schemeClr val="bg1"/>
                </a:solidFill>
                <a:latin typeface="Satoshi"/>
              </a:rPr>
              <a:t>Health</a:t>
            </a:r>
            <a:r>
              <a:rPr lang="en-GB" sz="2000" b="1" i="1" dirty="0">
                <a:latin typeface="Satoshi"/>
              </a:rPr>
              <a:t>:</a:t>
            </a:r>
            <a:r>
              <a:rPr lang="en-GB" sz="2000" dirty="0">
                <a:solidFill>
                  <a:schemeClr val="bg1"/>
                </a:solidFill>
                <a:latin typeface="Satoshi"/>
              </a:rPr>
              <a:t> we know what inactivity does to people’s physical and mental health</a:t>
            </a:r>
          </a:p>
          <a:p>
            <a:pPr>
              <a:lnSpc>
                <a:spcPct val="100000"/>
              </a:lnSpc>
            </a:pPr>
            <a:r>
              <a:rPr lang="en-GB" sz="2000" i="1" dirty="0">
                <a:solidFill>
                  <a:schemeClr val="bg1"/>
                </a:solidFill>
                <a:latin typeface="Satoshi"/>
              </a:rPr>
              <a:t>Safety: </a:t>
            </a:r>
            <a:r>
              <a:rPr lang="en-GB" sz="2000" dirty="0">
                <a:solidFill>
                  <a:schemeClr val="bg1"/>
                </a:solidFill>
                <a:latin typeface="Satoshi"/>
              </a:rPr>
              <a:t>teenage girls should grow up believing that they have a right to feel safe when they go outside</a:t>
            </a:r>
          </a:p>
          <a:p>
            <a:pPr>
              <a:lnSpc>
                <a:spcPct val="100000"/>
              </a:lnSpc>
            </a:pPr>
            <a:r>
              <a:rPr lang="en-GB" sz="2000" i="1" dirty="0">
                <a:solidFill>
                  <a:schemeClr val="bg1"/>
                </a:solidFill>
                <a:latin typeface="Satoshi"/>
              </a:rPr>
              <a:t>The law: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solidFill>
                  <a:schemeClr val="bg1"/>
                </a:solidFill>
                <a:latin typeface="Satoshi"/>
              </a:rPr>
              <a:t>Article 31 UN Convention on the Rights of the Child;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solidFill>
                  <a:schemeClr val="bg1"/>
                </a:solidFill>
                <a:latin typeface="Satoshi"/>
              </a:rPr>
              <a:t>Public Sector Equality Duty: Equality Act 2010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1BF6D-4025-4453-8897-903A92FDAFD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3AB8D72-E3AD-400B-A584-0DBA0FA10C7D}" type="slidenum"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09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3387C-D108-415F-97C1-FFBCE8E621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Avenir Light" panose="020B0402020203020204" pitchFamily="34" charset="77"/>
              </a:rPr>
              <a:t> </a:t>
            </a:r>
            <a:r>
              <a:rPr lang="en-GB" dirty="0">
                <a:solidFill>
                  <a:schemeClr val="bg1"/>
                </a:solidFill>
                <a:latin typeface="Satoshi"/>
              </a:rPr>
              <a:t>what does data tell us?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C0B15-0B02-4FE6-91A6-91CEEA836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6"/>
            <a:ext cx="9709342" cy="393605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bg1"/>
                </a:solidFill>
                <a:latin typeface="Satoshi"/>
              </a:rPr>
              <a:t>Glasgow research summer 2021: only 20% of women and girls who used </a:t>
            </a:r>
            <a:r>
              <a:rPr lang="en-GB" sz="2000" dirty="0">
                <a:latin typeface="Satoshi"/>
              </a:rPr>
              <a:t>parks felt very comfortable in their chosen park.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bg1"/>
                </a:solidFill>
                <a:latin typeface="Satoshi"/>
              </a:rPr>
              <a:t>Leeds University Research: 89% of  park professionals think parks in their area of West Yorkshire are very or fairly safe for women and girls; only 22% of girls felt the same.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bg1"/>
                </a:solidFill>
                <a:latin typeface="Satoshi"/>
              </a:rPr>
              <a:t>Rowntree Park, York: </a:t>
            </a:r>
            <a:r>
              <a:rPr lang="en-GB" sz="2000" dirty="0">
                <a:latin typeface="Satoshi"/>
              </a:rPr>
              <a:t>90% of girls who were into skating age 10-17 felt uncomfortable on their local skate park.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bg1"/>
                </a:solidFill>
                <a:latin typeface="Satoshi"/>
              </a:rPr>
              <a:t>Research in Yorkshire published July 2022 (Make Space for </a:t>
            </a:r>
            <a:r>
              <a:rPr lang="en-GB" sz="2000" dirty="0">
                <a:latin typeface="Satoshi"/>
              </a:rPr>
              <a:t>Us):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latin typeface="Satoshi"/>
              </a:rPr>
              <a:t>Parks don’t meet these needs for the majority of girls: 68% saying there is nothing for them to do and 50% reporting there are no sporting activities for them.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solidFill>
                  <a:schemeClr val="bg1"/>
                </a:solidFill>
                <a:latin typeface="Satoshi"/>
              </a:rPr>
              <a:t>49% of girls don’t feel safe to exercise in parks compared to just 26% of boys.</a:t>
            </a:r>
          </a:p>
          <a:p>
            <a:pPr lvl="1">
              <a:lnSpc>
                <a:spcPct val="100000"/>
              </a:lnSpc>
            </a:pPr>
            <a:r>
              <a:rPr lang="en-GB" sz="2000" dirty="0">
                <a:solidFill>
                  <a:schemeClr val="bg1"/>
                </a:solidFill>
                <a:latin typeface="Satoshi"/>
              </a:rPr>
              <a:t>59% of girls don’t feel welcome in parks because the spaces are dominated by boys.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GB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579B1-98E4-4E5F-A320-FB73CCC621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3AB8D72-E3AD-400B-A584-0DBA0FA10C7D}" type="slidenum"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9525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6617E-1F88-CB61-D48D-8BAD708AD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>
                <a:latin typeface="Satoshi"/>
              </a:rPr>
              <a:t>What do teenagers want?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61F9B2-B7AD-B21A-5E2D-0CB39357CF84}"/>
              </a:ext>
            </a:extLst>
          </p:cNvPr>
          <p:cNvSpPr txBox="1"/>
          <p:nvPr/>
        </p:nvSpPr>
        <p:spPr>
          <a:xfrm>
            <a:off x="578734" y="2789500"/>
            <a:ext cx="4572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toshi"/>
              </a:rPr>
              <a:t>In a recent survey for Yorkshire Sport: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tosh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toshi"/>
              </a:rPr>
              <a:t>Girls want swings, trampolines, play equipment;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tosh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toshi"/>
              </a:rPr>
              <a:t>Skate parks and MUGAs are well down the list for boys too;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tosh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toshi"/>
              </a:rPr>
              <a:t>Spaces to play as well as do sport.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0" name="Content Placeholder 9" descr="Chart&#10;&#10;Description automatically generated">
            <a:extLst>
              <a:ext uri="{FF2B5EF4-FFF2-40B4-BE49-F238E27FC236}">
                <a16:creationId xmlns:a16="http://schemas.microsoft.com/office/drawing/2014/main" id="{72E3C30E-171A-A04A-261C-FC5D4D141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662" y="1488661"/>
            <a:ext cx="6285570" cy="4833585"/>
          </a:xfrm>
        </p:spPr>
      </p:pic>
    </p:spTree>
    <p:extLst>
      <p:ext uri="{BB962C8B-B14F-4D97-AF65-F5344CB8AC3E}">
        <p14:creationId xmlns:p14="http://schemas.microsoft.com/office/powerpoint/2010/main" val="38619266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3387C-D108-415F-97C1-FFBCE8E621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8711" y="1594624"/>
            <a:ext cx="4795025" cy="3668752"/>
          </a:xfrm>
          <a:ln>
            <a:noFill/>
          </a:ln>
        </p:spPr>
        <p:txBody>
          <a:bodyPr anchor="ctr">
            <a:normAutofit/>
          </a:bodyPr>
          <a:lstStyle/>
          <a:p>
            <a:r>
              <a:rPr lang="en-GB" dirty="0">
                <a:solidFill>
                  <a:schemeClr val="bg1"/>
                </a:solidFill>
                <a:latin typeface="Satoshi"/>
              </a:rPr>
              <a:t>The Public Sector Equality Duty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1428D6-A7F0-4C70-A087-E1025743C69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140950" y="6356350"/>
            <a:ext cx="2051050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3AB8D72-E3AD-400B-A584-0DBA0FA10C7D}" type="slidenum"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C0B15-0B02-4FE6-91A6-91CEEA836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108061"/>
            <a:ext cx="5008901" cy="4571972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dirty="0">
                <a:solidFill>
                  <a:schemeClr val="bg1"/>
                </a:solidFill>
                <a:latin typeface="Satoshi"/>
              </a:rPr>
              <a:t>The PSED requires public authorities, when they are making decisions, </a:t>
            </a:r>
            <a:r>
              <a:rPr lang="en-GB" sz="1800" dirty="0">
                <a:latin typeface="Satoshi"/>
              </a:rPr>
              <a:t>to consider proactively:</a:t>
            </a:r>
            <a:endParaRPr lang="en-GB" sz="1800" dirty="0">
              <a:solidFill>
                <a:schemeClr val="bg1"/>
              </a:solidFill>
              <a:latin typeface="Satoshi"/>
            </a:endParaRPr>
          </a:p>
          <a:p>
            <a:pPr marL="823912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dirty="0">
                <a:solidFill>
                  <a:schemeClr val="bg1"/>
                </a:solidFill>
                <a:latin typeface="Satoshi"/>
              </a:rPr>
              <a:t>eliminating unlawful discrimination;</a:t>
            </a:r>
          </a:p>
          <a:p>
            <a:pPr marL="823912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dirty="0">
                <a:solidFill>
                  <a:schemeClr val="bg1"/>
                </a:solidFill>
                <a:latin typeface="Satoshi"/>
              </a:rPr>
              <a:t>advancing equality of opportunity between advantaged and disadvantaged groups; and</a:t>
            </a:r>
          </a:p>
          <a:p>
            <a:pPr marL="823912" indent="-28575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1800" dirty="0">
                <a:solidFill>
                  <a:schemeClr val="bg1"/>
                </a:solidFill>
                <a:latin typeface="Satoshi"/>
              </a:rPr>
              <a:t>fostering good relations between advantaged and disadvantaged groups.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dirty="0">
                <a:solidFill>
                  <a:schemeClr val="bg1"/>
                </a:solidFill>
                <a:latin typeface="Satoshi"/>
              </a:rPr>
              <a:t>Teenage girls are currently disadvantaged by </a:t>
            </a:r>
            <a:r>
              <a:rPr lang="en-GB" sz="1800" dirty="0">
                <a:latin typeface="Satoshi"/>
              </a:rPr>
              <a:t>provision for teens in parks.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800" dirty="0">
                <a:solidFill>
                  <a:schemeClr val="bg1"/>
                </a:solidFill>
                <a:latin typeface="Satoshi"/>
              </a:rPr>
              <a:t>PSED requires </a:t>
            </a:r>
            <a:r>
              <a:rPr lang="en-GB" sz="1800" dirty="0">
                <a:latin typeface="Satoshi"/>
              </a:rPr>
              <a:t>public authorities to proactively consider this.</a:t>
            </a:r>
            <a:endParaRPr lang="en-GB" sz="1800" dirty="0">
              <a:solidFill>
                <a:schemeClr val="bg1"/>
              </a:solidFill>
              <a:latin typeface="Satoshi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EB0DC1-C2AA-3383-C90C-1FFC5427CC26}"/>
              </a:ext>
            </a:extLst>
          </p:cNvPr>
          <p:cNvCxnSpPr/>
          <p:nvPr/>
        </p:nvCxnSpPr>
        <p:spPr>
          <a:xfrm>
            <a:off x="568712" y="1371600"/>
            <a:ext cx="4806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E41C57-1C9A-9B5E-E194-8F1E44DBA464}"/>
              </a:ext>
            </a:extLst>
          </p:cNvPr>
          <p:cNvCxnSpPr>
            <a:cxnSpLocks/>
          </p:cNvCxnSpPr>
          <p:nvPr/>
        </p:nvCxnSpPr>
        <p:spPr>
          <a:xfrm>
            <a:off x="557559" y="5408341"/>
            <a:ext cx="480617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8720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73387C-D108-415F-97C1-FFBCE8E621D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  <a:latin typeface="Avenir Light" panose="020B0402020203020204" pitchFamily="34" charset="77"/>
              </a:rPr>
              <a:t> </a:t>
            </a:r>
            <a:r>
              <a:rPr lang="en-GB" dirty="0">
                <a:solidFill>
                  <a:schemeClr val="bg1"/>
                </a:solidFill>
                <a:latin typeface="Satoshi"/>
              </a:rPr>
              <a:t>what does change  look like? 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3C0B15-0B02-4FE6-91A6-91CEEA836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6"/>
            <a:ext cx="9709342" cy="393605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bg1"/>
                </a:solidFill>
                <a:latin typeface="Satoshi"/>
              </a:rPr>
              <a:t>Need to create parks that work better for teenage girls, non binary young people and those boys </a:t>
            </a:r>
            <a:r>
              <a:rPr lang="en-GB" sz="2000" dirty="0">
                <a:latin typeface="Satoshi"/>
              </a:rPr>
              <a:t>who do not use MUGAs, skateparks and BMX tracks.</a:t>
            </a:r>
          </a:p>
          <a:p>
            <a:pPr lvl="1">
              <a:lnSpc>
                <a:spcPct val="100000"/>
              </a:lnSpc>
            </a:pPr>
            <a:r>
              <a:rPr lang="en-GB" sz="1800" dirty="0">
                <a:latin typeface="Satoshi"/>
              </a:rPr>
              <a:t>Not about painting things pink or separating boys and girls.</a:t>
            </a:r>
          </a:p>
          <a:p>
            <a:pPr lvl="1">
              <a:lnSpc>
                <a:spcPct val="100000"/>
              </a:lnSpc>
            </a:pPr>
            <a:r>
              <a:rPr lang="en-GB" sz="1800" dirty="0">
                <a:latin typeface="Satoshi"/>
              </a:rPr>
              <a:t>Not about getting rid of MUGAs, skateparks or BMX tracks.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Satoshi"/>
              </a:rPr>
              <a:t>Creating other spaces more inclusive for all:</a:t>
            </a:r>
          </a:p>
          <a:p>
            <a:pPr lvl="1">
              <a:lnSpc>
                <a:spcPct val="100000"/>
              </a:lnSpc>
            </a:pPr>
            <a:r>
              <a:rPr lang="en-GB" sz="1800" dirty="0">
                <a:latin typeface="Satoshi"/>
              </a:rPr>
              <a:t>Thinking about these spaces differently</a:t>
            </a:r>
          </a:p>
          <a:p>
            <a:pPr lvl="1">
              <a:lnSpc>
                <a:spcPct val="100000"/>
              </a:lnSpc>
            </a:pPr>
            <a:r>
              <a:rPr lang="en-GB" sz="1800" dirty="0">
                <a:latin typeface="Satoshi"/>
              </a:rPr>
              <a:t>Engaging with girls and minoritized genders</a:t>
            </a:r>
          </a:p>
          <a:p>
            <a:pPr lvl="1">
              <a:lnSpc>
                <a:spcPct val="100000"/>
              </a:lnSpc>
            </a:pPr>
            <a:r>
              <a:rPr lang="en-GB" sz="1800" dirty="0">
                <a:latin typeface="Satoshi"/>
              </a:rPr>
              <a:t>Supporting people to do things differently</a:t>
            </a:r>
          </a:p>
          <a:p>
            <a:pPr lvl="1">
              <a:lnSpc>
                <a:spcPct val="100000"/>
              </a:lnSpc>
            </a:pPr>
            <a:r>
              <a:rPr lang="en-GB" sz="1800" dirty="0">
                <a:latin typeface="Satoshi"/>
              </a:rPr>
              <a:t>Generating social value</a:t>
            </a:r>
          </a:p>
          <a:p>
            <a:pPr>
              <a:lnSpc>
                <a:spcPct val="100000"/>
              </a:lnSpc>
            </a:pPr>
            <a:endParaRPr lang="en-GB" sz="2000" dirty="0"/>
          </a:p>
          <a:p>
            <a:pPr>
              <a:lnSpc>
                <a:spcPct val="100000"/>
              </a:lnSpc>
            </a:pPr>
            <a:endParaRPr lang="en-GB" sz="2000" dirty="0"/>
          </a:p>
          <a:p>
            <a:pPr marL="457200" lvl="1" indent="0">
              <a:lnSpc>
                <a:spcPct val="100000"/>
              </a:lnSpc>
              <a:buNone/>
            </a:pPr>
            <a:endParaRPr lang="en-GB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7579B1-98E4-4E5F-A320-FB73CCC6212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3AB8D72-E3AD-400B-A584-0DBA0FA10C7D}" type="slidenum"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83637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715</Words>
  <Application>Microsoft Office PowerPoint</Application>
  <PresentationFormat>Widescreen</PresentationFormat>
  <Paragraphs>69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Avenir Black</vt:lpstr>
      <vt:lpstr>Avenir Book</vt:lpstr>
      <vt:lpstr>Avenir Light</vt:lpstr>
      <vt:lpstr>Calibri</vt:lpstr>
      <vt:lpstr>Calibri Light</vt:lpstr>
      <vt:lpstr>Satoshi</vt:lpstr>
      <vt:lpstr>1_Office Theme</vt:lpstr>
      <vt:lpstr>PowerPoint Presentation</vt:lpstr>
      <vt:lpstr>Teenage girls are badly served by parks</vt:lpstr>
      <vt:lpstr>Teenage girls are badly served by parks</vt:lpstr>
      <vt:lpstr>Why does it matter</vt:lpstr>
      <vt:lpstr> what does data tell us?</vt:lpstr>
      <vt:lpstr>What do teenagers want?</vt:lpstr>
      <vt:lpstr>The Public Sector Equality Duty</vt:lpstr>
      <vt:lpstr> what does change  look like?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imogen clark</dc:creator>
  <cp:lastModifiedBy>imogen clark</cp:lastModifiedBy>
  <cp:revision>5</cp:revision>
  <dcterms:created xsi:type="dcterms:W3CDTF">2023-02-13T09:21:59Z</dcterms:created>
  <dcterms:modified xsi:type="dcterms:W3CDTF">2023-02-13T11:05:24Z</dcterms:modified>
</cp:coreProperties>
</file>