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1" r:id="rId5"/>
    <p:sldId id="260" r:id="rId6"/>
    <p:sldId id="265" r:id="rId7"/>
    <p:sldId id="264"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77D18-D139-4D28-88CB-18872CE7D407}"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608DE-DBF7-4838-BE5C-379E900D222D}" type="slidenum">
              <a:rPr lang="en-GB" smtClean="0"/>
              <a:t>‹#›</a:t>
            </a:fld>
            <a:endParaRPr lang="en-GB"/>
          </a:p>
        </p:txBody>
      </p:sp>
    </p:spTree>
    <p:extLst>
      <p:ext uri="{BB962C8B-B14F-4D97-AF65-F5344CB8AC3E}">
        <p14:creationId xmlns:p14="http://schemas.microsoft.com/office/powerpoint/2010/main" val="20702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City Nature Challenge has been running since 2016 and is overall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organised by the Natural History Museum of Los Angeles County and California Academy of Sciences</a:t>
            </a:r>
            <a:r>
              <a:rPr lang="en-GB" dirty="0"/>
              <a:t>. It was initially just between two cities, SF and LA, and over the years the number of cities involved worldwide has grown. London has been involved since 2018 and the Challenge in London is led by the Natural History Museum’s Community Science team.</a:t>
            </a:r>
          </a:p>
          <a:p>
            <a:endParaRPr lang="en-GB" dirty="0"/>
          </a:p>
          <a:p>
            <a:r>
              <a:rPr lang="en-GB" dirty="0"/>
              <a:t>CNC is a friendly competition across cities worldwide to see which city can involve the most people in recording the most wildlife. But, more importantly, it’s about bringing people together, getting them involved in citizen science, and helping connect them with nature.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CNC can be done alone, with a community group, or with friends or family.</a:t>
            </a:r>
          </a:p>
          <a:p>
            <a:endParaRPr lang="en-GB" dirty="0"/>
          </a:p>
        </p:txBody>
      </p:sp>
      <p:sp>
        <p:nvSpPr>
          <p:cNvPr id="4" name="Slide Number Placeholder 3"/>
          <p:cNvSpPr>
            <a:spLocks noGrp="1"/>
          </p:cNvSpPr>
          <p:nvPr>
            <p:ph type="sldNum" sz="quarter" idx="5"/>
          </p:nvPr>
        </p:nvSpPr>
        <p:spPr/>
        <p:txBody>
          <a:bodyPr/>
          <a:lstStyle/>
          <a:p>
            <a:fld id="{433733FB-42D1-4F6B-9F1A-4BD7ABA9E7EF}" type="slidenum">
              <a:rPr lang="en-GB" smtClean="0"/>
              <a:t>4</a:t>
            </a:fld>
            <a:endParaRPr lang="en-GB"/>
          </a:p>
        </p:txBody>
      </p:sp>
    </p:spTree>
    <p:extLst>
      <p:ext uri="{BB962C8B-B14F-4D97-AF65-F5344CB8AC3E}">
        <p14:creationId xmlns:p14="http://schemas.microsoft.com/office/powerpoint/2010/main" val="298981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City Nature Challenge uses the website and phone App </a:t>
            </a:r>
            <a:r>
              <a:rPr lang="en-GB" dirty="0" err="1"/>
              <a:t>iNaturalist</a:t>
            </a:r>
            <a:r>
              <a:rPr lang="en-GB" dirty="0"/>
              <a:t> to upload photos of the nature you find over the Challenge’s four day period. </a:t>
            </a:r>
            <a:r>
              <a:rPr lang="en-GB" dirty="0" err="1"/>
              <a:t>iNaturalist</a:t>
            </a:r>
            <a:r>
              <a:rPr lang="en-GB" dirty="0"/>
              <a:t> helps to identify and record what you find, and Cassandra from The Conservation Volunteers (TCV) Haringey will soon be explaining how to use </a:t>
            </a:r>
            <a:r>
              <a:rPr lang="en-GB" dirty="0" err="1"/>
              <a:t>iNaturalist</a:t>
            </a:r>
            <a:r>
              <a:rPr lang="en-GB" dirty="0"/>
              <a:t> in detail. </a:t>
            </a:r>
          </a:p>
          <a:p>
            <a:r>
              <a:rPr lang="en-GB" dirty="0"/>
              <a:t>Outside of CNC, at any time of year, you can use </a:t>
            </a:r>
            <a:r>
              <a:rPr lang="en-GB" dirty="0" err="1"/>
              <a:t>iNaturalist</a:t>
            </a:r>
            <a:r>
              <a:rPr lang="en-GB" dirty="0"/>
              <a:t> to identify and record </a:t>
            </a:r>
            <a:r>
              <a:rPr lang="en-GB" dirty="0" err="1"/>
              <a:t>wlife</a:t>
            </a:r>
            <a:r>
              <a:rPr lang="en-GB" dirty="0"/>
              <a:t> in your own time, or at any of your community events.</a:t>
            </a:r>
          </a:p>
        </p:txBody>
      </p:sp>
      <p:sp>
        <p:nvSpPr>
          <p:cNvPr id="4" name="Slide Number Placeholder 3"/>
          <p:cNvSpPr>
            <a:spLocks noGrp="1"/>
          </p:cNvSpPr>
          <p:nvPr>
            <p:ph type="sldNum" sz="quarter" idx="5"/>
          </p:nvPr>
        </p:nvSpPr>
        <p:spPr/>
        <p:txBody>
          <a:bodyPr/>
          <a:lstStyle/>
          <a:p>
            <a:fld id="{433733FB-42D1-4F6B-9F1A-4BD7ABA9E7EF}" type="slidenum">
              <a:rPr lang="en-GB" smtClean="0"/>
              <a:t>5</a:t>
            </a:fld>
            <a:endParaRPr lang="en-GB"/>
          </a:p>
        </p:txBody>
      </p:sp>
    </p:spTree>
    <p:extLst>
      <p:ext uri="{BB962C8B-B14F-4D97-AF65-F5344CB8AC3E}">
        <p14:creationId xmlns:p14="http://schemas.microsoft.com/office/powerpoint/2010/main" val="1399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ways to bring CNC and </a:t>
            </a:r>
            <a:r>
              <a:rPr lang="en-GB" dirty="0" err="1"/>
              <a:t>iNaturalist</a:t>
            </a:r>
            <a:r>
              <a:rPr lang="en-GB" dirty="0"/>
              <a:t> into community activities – you can even integrate it into events you already have planned. Some ideas for events: mini beast hunts, runs, guided tours, wildlife surveys, moth traps, litter picking. Just remember, it doesn’t mean people have to have their eyes glued to their phones to be involved in CNC, even if they only record one thing during an event it’s something! Most importantly, people got outdoors and hopefully had fun!</a:t>
            </a:r>
          </a:p>
          <a:p>
            <a:endParaRPr lang="en-GB" dirty="0"/>
          </a:p>
          <a:p>
            <a:r>
              <a:rPr lang="en-GB" dirty="0"/>
              <a:t>Also, people don’t have to have a smart phone to be part of the event – they can even look at the phone of the event leader or other participants there if those participants are happy with it.</a:t>
            </a:r>
          </a:p>
        </p:txBody>
      </p:sp>
      <p:sp>
        <p:nvSpPr>
          <p:cNvPr id="4" name="Slide Number Placeholder 3"/>
          <p:cNvSpPr>
            <a:spLocks noGrp="1"/>
          </p:cNvSpPr>
          <p:nvPr>
            <p:ph type="sldNum" sz="quarter" idx="5"/>
          </p:nvPr>
        </p:nvSpPr>
        <p:spPr/>
        <p:txBody>
          <a:bodyPr/>
          <a:lstStyle/>
          <a:p>
            <a:fld id="{433733FB-42D1-4F6B-9F1A-4BD7ABA9E7EF}" type="slidenum">
              <a:rPr lang="en-GB" smtClean="0"/>
              <a:t>6</a:t>
            </a:fld>
            <a:endParaRPr lang="en-GB"/>
          </a:p>
        </p:txBody>
      </p:sp>
    </p:spTree>
    <p:extLst>
      <p:ext uri="{BB962C8B-B14F-4D97-AF65-F5344CB8AC3E}">
        <p14:creationId xmlns:p14="http://schemas.microsoft.com/office/powerpoint/2010/main" val="12818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I’m sure most, if not all, of you already know, nature can be found in unlikely places, and people don’t need to be surrounded by an abundance of biodiversity to take part in CNC. For example, it can be found at home, from the window, on a housing estate, and in a very urban local park. Even down a street people can record nature they find between paving slabs and </a:t>
            </a:r>
            <a:r>
              <a:rPr lang="en-GB"/>
              <a:t>growing on </a:t>
            </a:r>
            <a:r>
              <a:rPr lang="en-GB" dirty="0"/>
              <a:t>walls.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CNC can also be a great opportunity for people to discover parks they’ve never visited before, and to discover Friends group who might be delivering CNC events!</a:t>
            </a:r>
          </a:p>
        </p:txBody>
      </p:sp>
      <p:sp>
        <p:nvSpPr>
          <p:cNvPr id="4" name="Slide Number Placeholder 3"/>
          <p:cNvSpPr>
            <a:spLocks noGrp="1"/>
          </p:cNvSpPr>
          <p:nvPr>
            <p:ph type="sldNum" sz="quarter" idx="5"/>
          </p:nvPr>
        </p:nvSpPr>
        <p:spPr/>
        <p:txBody>
          <a:bodyPr/>
          <a:lstStyle/>
          <a:p>
            <a:fld id="{433733FB-42D1-4F6B-9F1A-4BD7ABA9E7EF}" type="slidenum">
              <a:rPr lang="en-GB" smtClean="0"/>
              <a:t>7</a:t>
            </a:fld>
            <a:endParaRPr lang="en-GB"/>
          </a:p>
        </p:txBody>
      </p:sp>
    </p:spTree>
    <p:extLst>
      <p:ext uri="{BB962C8B-B14F-4D97-AF65-F5344CB8AC3E}">
        <p14:creationId xmlns:p14="http://schemas.microsoft.com/office/powerpoint/2010/main" val="13031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5B89-92F5-9F84-8A0D-DDC5D3983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3FD91D-05FB-F664-0920-3385B2130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7B0CF9-5624-64BE-6272-9DE92E57E0BC}"/>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5" name="Footer Placeholder 4">
            <a:extLst>
              <a:ext uri="{FF2B5EF4-FFF2-40B4-BE49-F238E27FC236}">
                <a16:creationId xmlns:a16="http://schemas.microsoft.com/office/drawing/2014/main" id="{2986A8E7-A9B1-3736-AD7E-9D3FB79FB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E38FA2-9751-CA41-E8F9-AE988F7278E8}"/>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92847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505A-E6AC-06A8-0910-D7F5CE85F5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A8CC3F-7BEF-0AC7-D70A-5398DFE0C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731DA-87E1-5804-FA47-5B93A5D84A81}"/>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5" name="Footer Placeholder 4">
            <a:extLst>
              <a:ext uri="{FF2B5EF4-FFF2-40B4-BE49-F238E27FC236}">
                <a16:creationId xmlns:a16="http://schemas.microsoft.com/office/drawing/2014/main" id="{E2418F63-A391-592E-E795-1543662F46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727E2A-0AC6-524B-462C-9A04D425F187}"/>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35847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4B0E0-64B2-B56B-72BA-84B6712909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C5685-FEDB-1EDA-21F6-D3E69D5B29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452E0-DF2E-E9E5-AB8D-719083C9F9B7}"/>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5" name="Footer Placeholder 4">
            <a:extLst>
              <a:ext uri="{FF2B5EF4-FFF2-40B4-BE49-F238E27FC236}">
                <a16:creationId xmlns:a16="http://schemas.microsoft.com/office/drawing/2014/main" id="{932BFAFE-06AA-1B54-ED16-83C0E0D1C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E7A6D3-5C60-89E9-07D6-7CE6686CD367}"/>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151795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2085-D646-537C-6E43-F5E25A0028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8F2EB8-3B92-1E43-C23E-6BEBACFD94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EEE559-FCC0-9441-D117-A788EA30512C}"/>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5" name="Footer Placeholder 4">
            <a:extLst>
              <a:ext uri="{FF2B5EF4-FFF2-40B4-BE49-F238E27FC236}">
                <a16:creationId xmlns:a16="http://schemas.microsoft.com/office/drawing/2014/main" id="{33F4854F-10F1-9B7A-0DB1-98CD4F7CB8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1E31BA-C938-2E6A-0ED8-280A7536A54B}"/>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240543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9B7A-42FA-8B61-38C7-BF2C8E5C28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900B23-A0FE-B4DF-B026-1AE8EFFCF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89E294-7A26-E296-C4E5-2CF9A8C1F184}"/>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5" name="Footer Placeholder 4">
            <a:extLst>
              <a:ext uri="{FF2B5EF4-FFF2-40B4-BE49-F238E27FC236}">
                <a16:creationId xmlns:a16="http://schemas.microsoft.com/office/drawing/2014/main" id="{3671B6E4-FE99-C9AA-50B0-52CDF6B8D2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E99755-E4F8-8F2D-68C6-AA15577ABF95}"/>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254995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EA28-DA10-2016-90BC-F0AF1CF9D1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774CC8-D75D-C569-0576-D2A9AB0423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1C803D-EE47-33DF-A6D0-95CEEC0060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15EDD2-CED3-4091-6DA4-843750D2D762}"/>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6" name="Footer Placeholder 5">
            <a:extLst>
              <a:ext uri="{FF2B5EF4-FFF2-40B4-BE49-F238E27FC236}">
                <a16:creationId xmlns:a16="http://schemas.microsoft.com/office/drawing/2014/main" id="{2A05372D-A411-3904-7D1B-10390B3884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55B2F-E54F-C92F-8A45-11DF2652B9FB}"/>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376885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565F-C38A-E01C-96C5-767983F5DF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C4426D-54E7-703E-7410-8FEF4B24E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4C8D5-21B1-78F1-3628-BF45EFE84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EE53D9-01BF-4814-2685-B30834388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249CF-7B2E-EA0B-2B81-FC7B16CB0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C10192-4674-A6B2-A1A5-74F138712192}"/>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8" name="Footer Placeholder 7">
            <a:extLst>
              <a:ext uri="{FF2B5EF4-FFF2-40B4-BE49-F238E27FC236}">
                <a16:creationId xmlns:a16="http://schemas.microsoft.com/office/drawing/2014/main" id="{67DF50E0-C9E2-91DB-4014-8C49ADD159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ABF503-7BDC-75D7-A424-B46AA3FCF158}"/>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117629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AB7B-E9BA-03D8-3269-5E6DA5E742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C40C81-761F-3706-252D-0842651CA5AE}"/>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4" name="Footer Placeholder 3">
            <a:extLst>
              <a:ext uri="{FF2B5EF4-FFF2-40B4-BE49-F238E27FC236}">
                <a16:creationId xmlns:a16="http://schemas.microsoft.com/office/drawing/2014/main" id="{3D9C31BC-924D-A627-E898-EC334A86C6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40B87D-ADEE-EF52-5E4D-DA536AC7455B}"/>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164576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DD46EF-B447-1C16-24EB-56E04CD3F286}"/>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3" name="Footer Placeholder 2">
            <a:extLst>
              <a:ext uri="{FF2B5EF4-FFF2-40B4-BE49-F238E27FC236}">
                <a16:creationId xmlns:a16="http://schemas.microsoft.com/office/drawing/2014/main" id="{AD97B8B1-CFA2-66EA-6453-89B0F6B0F5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D47D39-FE19-AA13-7FED-86423C68D35F}"/>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313342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2B52-91B2-119B-B94F-CE2D770A1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A459BA-B773-3A2C-667C-B2A25F114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604417-4001-80F1-6261-C6B4D28E6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C6844-7BA9-2344-1BD1-5680C7A5DC44}"/>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6" name="Footer Placeholder 5">
            <a:extLst>
              <a:ext uri="{FF2B5EF4-FFF2-40B4-BE49-F238E27FC236}">
                <a16:creationId xmlns:a16="http://schemas.microsoft.com/office/drawing/2014/main" id="{96D72601-2829-06AF-939A-A087FD9CBC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6CB5F6-FE46-0679-B0F4-3018D93F9C2B}"/>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77405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8B99-9DD9-0573-E185-8A9536072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8FD95C-9210-CE11-91F7-03C70ABB12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E4C2B8-8125-4BC2-B11E-373A14573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9658FE-17CC-FF03-8A50-E64E7D442F01}"/>
              </a:ext>
            </a:extLst>
          </p:cNvPr>
          <p:cNvSpPr>
            <a:spLocks noGrp="1"/>
          </p:cNvSpPr>
          <p:nvPr>
            <p:ph type="dt" sz="half" idx="10"/>
          </p:nvPr>
        </p:nvSpPr>
        <p:spPr/>
        <p:txBody>
          <a:bodyPr/>
          <a:lstStyle/>
          <a:p>
            <a:fld id="{FBD8FB29-D963-40E5-ACD8-FF63FF5286EA}" type="datetimeFigureOut">
              <a:rPr lang="en-GB" smtClean="0"/>
              <a:t>16/03/2023</a:t>
            </a:fld>
            <a:endParaRPr lang="en-GB"/>
          </a:p>
        </p:txBody>
      </p:sp>
      <p:sp>
        <p:nvSpPr>
          <p:cNvPr id="6" name="Footer Placeholder 5">
            <a:extLst>
              <a:ext uri="{FF2B5EF4-FFF2-40B4-BE49-F238E27FC236}">
                <a16:creationId xmlns:a16="http://schemas.microsoft.com/office/drawing/2014/main" id="{35051E50-E61B-DE5F-698A-52088D343E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857066-E8BE-A234-106C-FEE6E09A5619}"/>
              </a:ext>
            </a:extLst>
          </p:cNvPr>
          <p:cNvSpPr>
            <a:spLocks noGrp="1"/>
          </p:cNvSpPr>
          <p:nvPr>
            <p:ph type="sldNum" sz="quarter" idx="12"/>
          </p:nvPr>
        </p:nvSpPr>
        <p:spPr/>
        <p:txBody>
          <a:bodyPr/>
          <a:lstStyle/>
          <a:p>
            <a:fld id="{7903BF69-5319-42D4-A0CA-F0B99714E5C8}" type="slidenum">
              <a:rPr lang="en-GB" smtClean="0"/>
              <a:t>‹#›</a:t>
            </a:fld>
            <a:endParaRPr lang="en-GB"/>
          </a:p>
        </p:txBody>
      </p:sp>
    </p:spTree>
    <p:extLst>
      <p:ext uri="{BB962C8B-B14F-4D97-AF65-F5344CB8AC3E}">
        <p14:creationId xmlns:p14="http://schemas.microsoft.com/office/powerpoint/2010/main" val="48617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FD4DA-2BAB-89EE-2E35-8DE3D985F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0E6D42-4D1C-D642-5B39-C30D0FC04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549BC9-E640-AE49-E4DF-08C2EC9D6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8FB29-D963-40E5-ACD8-FF63FF5286EA}" type="datetimeFigureOut">
              <a:rPr lang="en-GB" smtClean="0"/>
              <a:t>16/03/2023</a:t>
            </a:fld>
            <a:endParaRPr lang="en-GB"/>
          </a:p>
        </p:txBody>
      </p:sp>
      <p:sp>
        <p:nvSpPr>
          <p:cNvPr id="5" name="Footer Placeholder 4">
            <a:extLst>
              <a:ext uri="{FF2B5EF4-FFF2-40B4-BE49-F238E27FC236}">
                <a16:creationId xmlns:a16="http://schemas.microsoft.com/office/drawing/2014/main" id="{CB82A2DE-C724-F60A-8480-42A4018DF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5B0C5B-51AE-B945-247F-0EB18B72B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3BF69-5319-42D4-A0CA-F0B99714E5C8}" type="slidenum">
              <a:rPr lang="en-GB" smtClean="0"/>
              <a:t>‹#›</a:t>
            </a:fld>
            <a:endParaRPr lang="en-GB"/>
          </a:p>
        </p:txBody>
      </p:sp>
    </p:spTree>
    <p:extLst>
      <p:ext uri="{BB962C8B-B14F-4D97-AF65-F5344CB8AC3E}">
        <p14:creationId xmlns:p14="http://schemas.microsoft.com/office/powerpoint/2010/main" val="91273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laura@cprelondon.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s://www.nhm.ac.uk/take-part/citizen-science/bioblitz/city-nature-challenge.html" TargetMode="External"/><Relationship Id="rId7" Type="http://schemas.openxmlformats.org/officeDocument/2006/relationships/hyperlink" Target="https://www.inaturalist.org/projects/city-nature-challenge-2023-uk-leaderboard" TargetMode="External"/><Relationship Id="rId2" Type="http://schemas.openxmlformats.org/officeDocument/2006/relationships/hyperlink" Target="https://citynaturechallenge.org/" TargetMode="External"/><Relationship Id="rId1" Type="http://schemas.openxmlformats.org/officeDocument/2006/relationships/slideLayout" Target="../slideLayouts/slideLayout2.xml"/><Relationship Id="rId6" Type="http://schemas.openxmlformats.org/officeDocument/2006/relationships/hyperlink" Target="https://www.bnhc.org.uk/wp-content/uploads/2022/12/How-to-use-iNaturalist-.docx.pdf" TargetMode="External"/><Relationship Id="rId5" Type="http://schemas.openxmlformats.org/officeDocument/2006/relationships/hyperlink" Target="https://www.inaturalist.org/pages/video+tutorials" TargetMode="External"/><Relationship Id="rId4" Type="http://schemas.openxmlformats.org/officeDocument/2006/relationships/hyperlink" Target="https://www.inaturalis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69D4-2A59-6926-447A-8C87459BA229}"/>
              </a:ext>
            </a:extLst>
          </p:cNvPr>
          <p:cNvSpPr>
            <a:spLocks noGrp="1"/>
          </p:cNvSpPr>
          <p:nvPr>
            <p:ph type="ctrTitle"/>
          </p:nvPr>
        </p:nvSpPr>
        <p:spPr/>
        <p:txBody>
          <a:bodyPr/>
          <a:lstStyle/>
          <a:p>
            <a:r>
              <a:rPr lang="en-US" dirty="0" err="1"/>
              <a:t>iNaturalist</a:t>
            </a:r>
            <a:r>
              <a:rPr lang="en-US" dirty="0"/>
              <a:t> training and the City Nature Challenge 2023</a:t>
            </a:r>
            <a:endParaRPr lang="en-GB" dirty="0"/>
          </a:p>
        </p:txBody>
      </p:sp>
      <p:sp>
        <p:nvSpPr>
          <p:cNvPr id="3" name="Subtitle 2">
            <a:extLst>
              <a:ext uri="{FF2B5EF4-FFF2-40B4-BE49-F238E27FC236}">
                <a16:creationId xmlns:a16="http://schemas.microsoft.com/office/drawing/2014/main" id="{5EC7FA49-627F-CA34-1DDC-2B4CBC995D5F}"/>
              </a:ext>
            </a:extLst>
          </p:cNvPr>
          <p:cNvSpPr>
            <a:spLocks noGrp="1"/>
          </p:cNvSpPr>
          <p:nvPr>
            <p:ph type="subTitle" idx="1"/>
          </p:nvPr>
        </p:nvSpPr>
        <p:spPr/>
        <p:txBody>
          <a:bodyPr/>
          <a:lstStyle/>
          <a:p>
            <a:r>
              <a:rPr lang="en-GB" dirty="0"/>
              <a:t>How to run a species recording event</a:t>
            </a:r>
          </a:p>
        </p:txBody>
      </p:sp>
      <p:pic>
        <p:nvPicPr>
          <p:cNvPr id="1026" name="Picture 2">
            <a:extLst>
              <a:ext uri="{FF2B5EF4-FFF2-40B4-BE49-F238E27FC236}">
                <a16:creationId xmlns:a16="http://schemas.microsoft.com/office/drawing/2014/main" id="{1E9FF1D8-931E-2813-8B8D-F10977AA8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2922707" cy="1339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Haringey London Council logo">
            <a:extLst>
              <a:ext uri="{FF2B5EF4-FFF2-40B4-BE49-F238E27FC236}">
                <a16:creationId xmlns:a16="http://schemas.microsoft.com/office/drawing/2014/main" id="{2E5380C3-0CDD-DB80-7ECB-87B3FFFF1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707" y="919024"/>
            <a:ext cx="19716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300A859-F8D9-E3A4-5493-FA0ADC424C4E}"/>
              </a:ext>
            </a:extLst>
          </p:cNvPr>
          <p:cNvPicPr>
            <a:picLocks noChangeAspect="1"/>
          </p:cNvPicPr>
          <p:nvPr/>
        </p:nvPicPr>
        <p:blipFill>
          <a:blip r:embed="rId4"/>
          <a:stretch>
            <a:fillRect/>
          </a:stretch>
        </p:blipFill>
        <p:spPr>
          <a:xfrm>
            <a:off x="5346819" y="919023"/>
            <a:ext cx="2143125" cy="771525"/>
          </a:xfrm>
          <a:prstGeom prst="rect">
            <a:avLst/>
          </a:prstGeom>
        </p:spPr>
      </p:pic>
      <p:pic>
        <p:nvPicPr>
          <p:cNvPr id="1034" name="Picture 10" descr="TCV logo">
            <a:extLst>
              <a:ext uri="{FF2B5EF4-FFF2-40B4-BE49-F238E27FC236}">
                <a16:creationId xmlns:a16="http://schemas.microsoft.com/office/drawing/2014/main" id="{74C56848-65D0-6710-AB18-90A1184E61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8632" y="718997"/>
            <a:ext cx="68580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3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3E1-2A9F-7C81-3A97-06C25AE36606}"/>
              </a:ext>
            </a:extLst>
          </p:cNvPr>
          <p:cNvSpPr>
            <a:spLocks noGrp="1"/>
          </p:cNvSpPr>
          <p:nvPr>
            <p:ph type="title"/>
          </p:nvPr>
        </p:nvSpPr>
        <p:spPr/>
        <p:txBody>
          <a:bodyPr/>
          <a:lstStyle/>
          <a:p>
            <a:r>
              <a:rPr lang="en-GB" dirty="0"/>
              <a:t>Species recording and citizen science</a:t>
            </a:r>
          </a:p>
        </p:txBody>
      </p:sp>
      <p:sp>
        <p:nvSpPr>
          <p:cNvPr id="3" name="Content Placeholder 2">
            <a:extLst>
              <a:ext uri="{FF2B5EF4-FFF2-40B4-BE49-F238E27FC236}">
                <a16:creationId xmlns:a16="http://schemas.microsoft.com/office/drawing/2014/main" id="{B56A2553-9B41-8133-EF51-2E921B28515A}"/>
              </a:ext>
            </a:extLst>
          </p:cNvPr>
          <p:cNvSpPr>
            <a:spLocks noGrp="1"/>
          </p:cNvSpPr>
          <p:nvPr>
            <p:ph idx="1"/>
          </p:nvPr>
        </p:nvSpPr>
        <p:spPr>
          <a:xfrm>
            <a:off x="838200" y="1825625"/>
            <a:ext cx="4674704" cy="4351338"/>
          </a:xfrm>
        </p:spPr>
        <p:txBody>
          <a:bodyPr>
            <a:normAutofit lnSpcReduction="10000"/>
          </a:bodyPr>
          <a:lstStyle/>
          <a:p>
            <a:r>
              <a:rPr lang="en-GB" dirty="0"/>
              <a:t>By recording species information we can help safeguard and protect sites and habitats</a:t>
            </a:r>
          </a:p>
          <a:p>
            <a:r>
              <a:rPr lang="en-GB" dirty="0"/>
              <a:t>Getting the community involved in recording means that more people will appreciate the nature around them and understand the importance of protecting these spaces</a:t>
            </a:r>
          </a:p>
        </p:txBody>
      </p:sp>
      <p:pic>
        <p:nvPicPr>
          <p:cNvPr id="4" name="Picture 3">
            <a:extLst>
              <a:ext uri="{FF2B5EF4-FFF2-40B4-BE49-F238E27FC236}">
                <a16:creationId xmlns:a16="http://schemas.microsoft.com/office/drawing/2014/main" id="{20DF52F3-4608-4F5B-0759-3905A0F180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48720" y="1881389"/>
            <a:ext cx="5805079" cy="3870053"/>
          </a:xfrm>
          <a:prstGeom prst="rect">
            <a:avLst/>
          </a:prstGeom>
        </p:spPr>
      </p:pic>
    </p:spTree>
    <p:extLst>
      <p:ext uri="{BB962C8B-B14F-4D97-AF65-F5344CB8AC3E}">
        <p14:creationId xmlns:p14="http://schemas.microsoft.com/office/powerpoint/2010/main" val="40719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3215-0E52-F920-09D8-C74179D9A9AD}"/>
              </a:ext>
            </a:extLst>
          </p:cNvPr>
          <p:cNvSpPr>
            <a:spLocks noGrp="1"/>
          </p:cNvSpPr>
          <p:nvPr>
            <p:ph type="title"/>
          </p:nvPr>
        </p:nvSpPr>
        <p:spPr/>
        <p:txBody>
          <a:bodyPr/>
          <a:lstStyle/>
          <a:p>
            <a:r>
              <a:rPr lang="en-GB" dirty="0"/>
              <a:t>Tell us about your events</a:t>
            </a:r>
          </a:p>
        </p:txBody>
      </p:sp>
      <p:sp>
        <p:nvSpPr>
          <p:cNvPr id="3" name="Content Placeholder 2">
            <a:extLst>
              <a:ext uri="{FF2B5EF4-FFF2-40B4-BE49-F238E27FC236}">
                <a16:creationId xmlns:a16="http://schemas.microsoft.com/office/drawing/2014/main" id="{1FF3E3A7-D718-572E-FBB0-E9C981B44220}"/>
              </a:ext>
            </a:extLst>
          </p:cNvPr>
          <p:cNvSpPr>
            <a:spLocks noGrp="1"/>
          </p:cNvSpPr>
          <p:nvPr>
            <p:ph idx="1"/>
          </p:nvPr>
        </p:nvSpPr>
        <p:spPr>
          <a:xfrm>
            <a:off x="838200" y="1825625"/>
            <a:ext cx="4767470" cy="4351338"/>
          </a:xfrm>
        </p:spPr>
        <p:txBody>
          <a:bodyPr/>
          <a:lstStyle/>
          <a:p>
            <a:r>
              <a:rPr lang="en-GB" dirty="0"/>
              <a:t>We’d love to help publicise your events!</a:t>
            </a:r>
          </a:p>
          <a:p>
            <a:r>
              <a:rPr lang="en-GB" dirty="0"/>
              <a:t>Let’s get as many people involved as possible</a:t>
            </a:r>
          </a:p>
          <a:p>
            <a:r>
              <a:rPr lang="en-GB" dirty="0"/>
              <a:t>It’s an opportunity to raise the profile of the friends group</a:t>
            </a:r>
          </a:p>
          <a:p>
            <a:r>
              <a:rPr lang="en-GB" dirty="0"/>
              <a:t>Email </a:t>
            </a:r>
            <a:r>
              <a:rPr lang="en-GB" dirty="0">
                <a:hlinkClick r:id="rId2"/>
              </a:rPr>
              <a:t>laura@cprelondon.org.uk</a:t>
            </a:r>
            <a:r>
              <a:rPr lang="en-GB" dirty="0"/>
              <a:t> </a:t>
            </a:r>
          </a:p>
        </p:txBody>
      </p:sp>
      <p:pic>
        <p:nvPicPr>
          <p:cNvPr id="5" name="Picture 4">
            <a:extLst>
              <a:ext uri="{FF2B5EF4-FFF2-40B4-BE49-F238E27FC236}">
                <a16:creationId xmlns:a16="http://schemas.microsoft.com/office/drawing/2014/main" id="{89298034-03C4-613A-9D79-E5BE57D562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05670" y="1865243"/>
            <a:ext cx="5633829" cy="3755886"/>
          </a:xfrm>
          <a:prstGeom prst="rect">
            <a:avLst/>
          </a:prstGeom>
        </p:spPr>
      </p:pic>
    </p:spTree>
    <p:extLst>
      <p:ext uri="{BB962C8B-B14F-4D97-AF65-F5344CB8AC3E}">
        <p14:creationId xmlns:p14="http://schemas.microsoft.com/office/powerpoint/2010/main" val="47128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tural History Museum of Los Angeles County - Los Angeles, CA">
            <a:extLst>
              <a:ext uri="{FF2B5EF4-FFF2-40B4-BE49-F238E27FC236}">
                <a16:creationId xmlns:a16="http://schemas.microsoft.com/office/drawing/2014/main" id="{93320651-D266-47A6-B054-A64BBC8AEC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32219" y="774634"/>
            <a:ext cx="1003890" cy="10038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lifornia Academy of Sciences">
            <a:extLst>
              <a:ext uri="{FF2B5EF4-FFF2-40B4-BE49-F238E27FC236}">
                <a16:creationId xmlns:a16="http://schemas.microsoft.com/office/drawing/2014/main" id="{5509FDBF-B44A-4F8F-BD94-D5033B79D91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23411" y="2180024"/>
            <a:ext cx="1112698" cy="19351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52DDA48-A3DA-A9B9-757D-E13F6D763ABD}"/>
              </a:ext>
            </a:extLst>
          </p:cNvPr>
          <p:cNvPicPr>
            <a:picLocks noChangeAspect="1"/>
          </p:cNvPicPr>
          <p:nvPr/>
        </p:nvPicPr>
        <p:blipFill rotWithShape="1">
          <a:blip r:embed="rId5"/>
          <a:srcRect l="17119" t="2454" r="1195"/>
          <a:stretch/>
        </p:blipFill>
        <p:spPr>
          <a:xfrm>
            <a:off x="455891" y="1276579"/>
            <a:ext cx="9959010" cy="3955913"/>
          </a:xfrm>
          <a:prstGeom prst="rect">
            <a:avLst/>
          </a:prstGeom>
        </p:spPr>
      </p:pic>
      <p:pic>
        <p:nvPicPr>
          <p:cNvPr id="4" name="Picture 3">
            <a:extLst>
              <a:ext uri="{FF2B5EF4-FFF2-40B4-BE49-F238E27FC236}">
                <a16:creationId xmlns:a16="http://schemas.microsoft.com/office/drawing/2014/main" id="{B468FB32-363C-60E9-7714-05ED4A652853}"/>
              </a:ext>
            </a:extLst>
          </p:cNvPr>
          <p:cNvPicPr>
            <a:picLocks noChangeAspect="1"/>
          </p:cNvPicPr>
          <p:nvPr/>
        </p:nvPicPr>
        <p:blipFill>
          <a:blip r:embed="rId6"/>
          <a:stretch>
            <a:fillRect/>
          </a:stretch>
        </p:blipFill>
        <p:spPr>
          <a:xfrm>
            <a:off x="10332587" y="4398481"/>
            <a:ext cx="1403522" cy="1155111"/>
          </a:xfrm>
          <a:prstGeom prst="rect">
            <a:avLst/>
          </a:prstGeom>
        </p:spPr>
      </p:pic>
      <p:sp>
        <p:nvSpPr>
          <p:cNvPr id="5" name="Content Placeholder 2">
            <a:extLst>
              <a:ext uri="{FF2B5EF4-FFF2-40B4-BE49-F238E27FC236}">
                <a16:creationId xmlns:a16="http://schemas.microsoft.com/office/drawing/2014/main" id="{F993F289-01FD-A7BA-72AA-6508DE6845F6}"/>
              </a:ext>
            </a:extLst>
          </p:cNvPr>
          <p:cNvSpPr>
            <a:spLocks noGrp="1"/>
          </p:cNvSpPr>
          <p:nvPr>
            <p:ph idx="1"/>
          </p:nvPr>
        </p:nvSpPr>
        <p:spPr>
          <a:xfrm>
            <a:off x="916522" y="5786120"/>
            <a:ext cx="10515600" cy="645160"/>
          </a:xfrm>
        </p:spPr>
        <p:txBody>
          <a:bodyPr>
            <a:normAutofit/>
          </a:bodyPr>
          <a:lstStyle/>
          <a:p>
            <a:pPr marL="0" indent="0" algn="ctr">
              <a:buNone/>
            </a:pPr>
            <a:r>
              <a:rPr lang="en-GB" sz="4000" dirty="0">
                <a:solidFill>
                  <a:srgbClr val="202020"/>
                </a:solidFill>
                <a:latin typeface="Helvetica" panose="020B0604020202020204" pitchFamily="34" charset="0"/>
              </a:rPr>
              <a:t>O</a:t>
            </a:r>
            <a:r>
              <a:rPr lang="en-GB" sz="4000" b="0" i="0" dirty="0">
                <a:solidFill>
                  <a:srgbClr val="202020"/>
                </a:solidFill>
                <a:effectLst/>
                <a:latin typeface="Helvetica" panose="020B0604020202020204" pitchFamily="34" charset="0"/>
              </a:rPr>
              <a:t>ver 450 cities worldwide taking part in 2023!</a:t>
            </a:r>
            <a:endParaRPr lang="en-GB" sz="4000" dirty="0"/>
          </a:p>
        </p:txBody>
      </p:sp>
    </p:spTree>
    <p:extLst>
      <p:ext uri="{BB962C8B-B14F-4D97-AF65-F5344CB8AC3E}">
        <p14:creationId xmlns:p14="http://schemas.microsoft.com/office/powerpoint/2010/main" val="92650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father and son explore the Museum's wildlife garden as they look for wildlife, using a mobile phone to take pictures">
            <a:extLst>
              <a:ext uri="{FF2B5EF4-FFF2-40B4-BE49-F238E27FC236}">
                <a16:creationId xmlns:a16="http://schemas.microsoft.com/office/drawing/2014/main" id="{3C478315-EB5E-4A6A-B7F4-638383A091E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1353" r="3055"/>
          <a:stretch/>
        </p:blipFill>
        <p:spPr bwMode="auto">
          <a:xfrm>
            <a:off x="2081190" y="1665178"/>
            <a:ext cx="7474600" cy="5044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4FFB38-2BC6-4C1F-934C-65CCE0EE5334}"/>
              </a:ext>
            </a:extLst>
          </p:cNvPr>
          <p:cNvSpPr>
            <a:spLocks noGrp="1"/>
          </p:cNvSpPr>
          <p:nvPr>
            <p:ph type="title"/>
          </p:nvPr>
        </p:nvSpPr>
        <p:spPr>
          <a:xfrm>
            <a:off x="5818490" y="1115903"/>
            <a:ext cx="3143250" cy="549275"/>
          </a:xfrm>
        </p:spPr>
        <p:txBody>
          <a:bodyPr>
            <a:normAutofit/>
          </a:bodyPr>
          <a:lstStyle/>
          <a:p>
            <a:r>
              <a:rPr lang="en-GB" sz="1100" b="1" dirty="0">
                <a:solidFill>
                  <a:schemeClr val="bg1"/>
                </a:solidFill>
              </a:rPr>
              <a:t>Photo credit: Natural History Museum</a:t>
            </a:r>
          </a:p>
        </p:txBody>
      </p:sp>
      <p:pic>
        <p:nvPicPr>
          <p:cNvPr id="1026" name="Picture 2">
            <a:extLst>
              <a:ext uri="{FF2B5EF4-FFF2-40B4-BE49-F238E27FC236}">
                <a16:creationId xmlns:a16="http://schemas.microsoft.com/office/drawing/2014/main" id="{3DECAD89-B719-06A8-83A3-8220ADE11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574" y="221170"/>
            <a:ext cx="6250606" cy="113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5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0F8415F-507E-B0F5-11F2-19186CD44E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59" r="-3" b="7080"/>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picture containing grass, tree, outdoor, person&#10;&#10;Description automatically generated">
            <a:extLst>
              <a:ext uri="{FF2B5EF4-FFF2-40B4-BE49-F238E27FC236}">
                <a16:creationId xmlns:a16="http://schemas.microsoft.com/office/drawing/2014/main" id="{C19F8843-4273-BF61-3AF1-34F909D33916}"/>
              </a:ext>
            </a:extLst>
          </p:cNvPr>
          <p:cNvPicPr>
            <a:picLocks noChangeAspect="1"/>
          </p:cNvPicPr>
          <p:nvPr/>
        </p:nvPicPr>
        <p:blipFill rotWithShape="1">
          <a:blip r:embed="rId4">
            <a:extLst>
              <a:ext uri="{28A0092B-C50C-407E-A947-70E740481C1C}">
                <a14:useLocalDpi xmlns:a14="http://schemas.microsoft.com/office/drawing/2010/main" val="0"/>
              </a:ext>
            </a:extLst>
          </a:blip>
          <a:srcRect t="7732" r="-3" b="6737"/>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2050" name="Picture 2">
            <a:extLst>
              <a:ext uri="{FF2B5EF4-FFF2-40B4-BE49-F238E27FC236}">
                <a16:creationId xmlns:a16="http://schemas.microsoft.com/office/drawing/2014/main" id="{CDD5E868-64EA-67E8-C578-30BA6065E3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102" b="21051"/>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756DACB-07CE-7241-3457-A2FAE15C8A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853" r="1" b="15594"/>
          <a:stretch/>
        </p:blipFill>
        <p:spPr bwMode="auto">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F466C85-F957-9484-B683-C3282B1C3927}"/>
              </a:ext>
            </a:extLst>
          </p:cNvPr>
          <p:cNvSpPr txBox="1"/>
          <p:nvPr/>
        </p:nvSpPr>
        <p:spPr>
          <a:xfrm>
            <a:off x="5889887" y="3310326"/>
            <a:ext cx="3310889" cy="369332"/>
          </a:xfrm>
          <a:prstGeom prst="rect">
            <a:avLst/>
          </a:prstGeom>
          <a:noFill/>
        </p:spPr>
        <p:txBody>
          <a:bodyPr wrap="square" rtlCol="0">
            <a:spAutoFit/>
          </a:bodyPr>
          <a:lstStyle/>
          <a:p>
            <a:r>
              <a:rPr lang="en-GB" b="1" dirty="0">
                <a:solidFill>
                  <a:schemeClr val="bg1"/>
                </a:solidFill>
              </a:rPr>
              <a:t>Copyright: Kelly </a:t>
            </a:r>
            <a:r>
              <a:rPr lang="en-GB" b="1" dirty="0" err="1">
                <a:solidFill>
                  <a:schemeClr val="bg1"/>
                </a:solidFill>
              </a:rPr>
              <a:t>Verdeck</a:t>
            </a:r>
            <a:r>
              <a:rPr lang="en-GB" b="1" dirty="0">
                <a:solidFill>
                  <a:schemeClr val="bg1"/>
                </a:solidFill>
              </a:rPr>
              <a:t>; Flickr</a:t>
            </a:r>
          </a:p>
        </p:txBody>
      </p:sp>
      <p:sp>
        <p:nvSpPr>
          <p:cNvPr id="16" name="TextBox 15">
            <a:extLst>
              <a:ext uri="{FF2B5EF4-FFF2-40B4-BE49-F238E27FC236}">
                <a16:creationId xmlns:a16="http://schemas.microsoft.com/office/drawing/2014/main" id="{2B1DC39C-B813-D129-A6DE-740F7727FEE6}"/>
              </a:ext>
            </a:extLst>
          </p:cNvPr>
          <p:cNvSpPr txBox="1"/>
          <p:nvPr/>
        </p:nvSpPr>
        <p:spPr>
          <a:xfrm>
            <a:off x="4476012" y="6385907"/>
            <a:ext cx="3250668" cy="369332"/>
          </a:xfrm>
          <a:prstGeom prst="rect">
            <a:avLst/>
          </a:prstGeom>
          <a:noFill/>
        </p:spPr>
        <p:txBody>
          <a:bodyPr wrap="square" rtlCol="0">
            <a:spAutoFit/>
          </a:bodyPr>
          <a:lstStyle/>
          <a:p>
            <a:r>
              <a:rPr lang="en-GB" b="1" dirty="0">
                <a:solidFill>
                  <a:schemeClr val="bg1"/>
                </a:solidFill>
              </a:rPr>
              <a:t>Copyright: </a:t>
            </a:r>
            <a:r>
              <a:rPr lang="en-GB" b="1" dirty="0" err="1">
                <a:solidFill>
                  <a:schemeClr val="bg1"/>
                </a:solidFill>
              </a:rPr>
              <a:t>BrucieBaby</a:t>
            </a:r>
            <a:r>
              <a:rPr lang="en-GB" b="1" dirty="0">
                <a:solidFill>
                  <a:schemeClr val="bg1"/>
                </a:solidFill>
              </a:rPr>
              <a:t>: Parkrun</a:t>
            </a:r>
          </a:p>
        </p:txBody>
      </p:sp>
      <p:sp>
        <p:nvSpPr>
          <p:cNvPr id="19" name="TextBox 18">
            <a:extLst>
              <a:ext uri="{FF2B5EF4-FFF2-40B4-BE49-F238E27FC236}">
                <a16:creationId xmlns:a16="http://schemas.microsoft.com/office/drawing/2014/main" id="{F1DA7591-DB63-BA42-5BBF-1A08BC5F72E5}"/>
              </a:ext>
            </a:extLst>
          </p:cNvPr>
          <p:cNvSpPr txBox="1"/>
          <p:nvPr/>
        </p:nvSpPr>
        <p:spPr>
          <a:xfrm>
            <a:off x="50701" y="6385907"/>
            <a:ext cx="3250668" cy="369332"/>
          </a:xfrm>
          <a:prstGeom prst="rect">
            <a:avLst/>
          </a:prstGeom>
          <a:noFill/>
        </p:spPr>
        <p:txBody>
          <a:bodyPr wrap="square" rtlCol="0">
            <a:spAutoFit/>
          </a:bodyPr>
          <a:lstStyle/>
          <a:p>
            <a:r>
              <a:rPr lang="en-GB" b="1" dirty="0">
                <a:solidFill>
                  <a:schemeClr val="bg1"/>
                </a:solidFill>
              </a:rPr>
              <a:t>Copyright: Marcia Tate</a:t>
            </a:r>
          </a:p>
        </p:txBody>
      </p:sp>
      <p:sp>
        <p:nvSpPr>
          <p:cNvPr id="20" name="TextBox 19">
            <a:extLst>
              <a:ext uri="{FF2B5EF4-FFF2-40B4-BE49-F238E27FC236}">
                <a16:creationId xmlns:a16="http://schemas.microsoft.com/office/drawing/2014/main" id="{D321EB26-068D-AAEE-7FBA-17DE6E5A5788}"/>
              </a:ext>
            </a:extLst>
          </p:cNvPr>
          <p:cNvSpPr txBox="1"/>
          <p:nvPr/>
        </p:nvSpPr>
        <p:spPr>
          <a:xfrm>
            <a:off x="50701" y="2541036"/>
            <a:ext cx="3250668" cy="369332"/>
          </a:xfrm>
          <a:prstGeom prst="rect">
            <a:avLst/>
          </a:prstGeom>
          <a:noFill/>
        </p:spPr>
        <p:txBody>
          <a:bodyPr wrap="square" rtlCol="0">
            <a:spAutoFit/>
          </a:bodyPr>
          <a:lstStyle/>
          <a:p>
            <a:r>
              <a:rPr lang="en-GB" b="1" dirty="0">
                <a:solidFill>
                  <a:schemeClr val="bg1"/>
                </a:solidFill>
              </a:rPr>
              <a:t>Copyright: The Glebe Blog</a:t>
            </a:r>
          </a:p>
        </p:txBody>
      </p:sp>
    </p:spTree>
    <p:extLst>
      <p:ext uri="{BB962C8B-B14F-4D97-AF65-F5344CB8AC3E}">
        <p14:creationId xmlns:p14="http://schemas.microsoft.com/office/powerpoint/2010/main" val="84652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75607216-763C-422B-8087-B72BEE72B0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7564" y="-111442"/>
            <a:ext cx="4331119" cy="36042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picture containing outdoor, rock, fungus, lichen&#10;&#10;Description automatically generated">
            <a:extLst>
              <a:ext uri="{FF2B5EF4-FFF2-40B4-BE49-F238E27FC236}">
                <a16:creationId xmlns:a16="http://schemas.microsoft.com/office/drawing/2014/main" id="{AF79D82C-30DD-4E6D-8499-5168359ABB7E}"/>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034722" y="0"/>
            <a:ext cx="4805680" cy="3604260"/>
          </a:xfrm>
        </p:spPr>
      </p:pic>
      <p:pic>
        <p:nvPicPr>
          <p:cNvPr id="7" name="Picture 6" descr="A garden in front of a building&#10;&#10;Description automatically generated with low confidence">
            <a:extLst>
              <a:ext uri="{FF2B5EF4-FFF2-40B4-BE49-F238E27FC236}">
                <a16:creationId xmlns:a16="http://schemas.microsoft.com/office/drawing/2014/main" id="{54700A36-C913-4020-A000-FA334D0B55B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3085681" cy="6858000"/>
          </a:xfrm>
          <a:prstGeom prst="rect">
            <a:avLst/>
          </a:prstGeom>
        </p:spPr>
      </p:pic>
      <p:pic>
        <p:nvPicPr>
          <p:cNvPr id="9" name="Picture 8" descr="A picture containing outdoor, rock, plant, stone&#10;&#10;Description automatically generated">
            <a:extLst>
              <a:ext uri="{FF2B5EF4-FFF2-40B4-BE49-F238E27FC236}">
                <a16:creationId xmlns:a16="http://schemas.microsoft.com/office/drawing/2014/main" id="{9BC62DF0-27A7-46BF-B691-365AD43E22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88805" y="-111442"/>
            <a:ext cx="2703195" cy="3604260"/>
          </a:xfrm>
          <a:prstGeom prst="rect">
            <a:avLst/>
          </a:prstGeom>
        </p:spPr>
      </p:pic>
      <p:pic>
        <p:nvPicPr>
          <p:cNvPr id="5126" name="Picture 6" descr="File:Epping Forest High Beach Essex England - Fungi and ...">
            <a:extLst>
              <a:ext uri="{FF2B5EF4-FFF2-40B4-BE49-F238E27FC236}">
                <a16:creationId xmlns:a16="http://schemas.microsoft.com/office/drawing/2014/main" id="{F09938A5-86C4-4C06-9A4D-C719AA0ECC1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85681" y="3429000"/>
            <a:ext cx="5532539" cy="3688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plant&#10;&#10;Description automatically generated with medium confidence">
            <a:extLst>
              <a:ext uri="{FF2B5EF4-FFF2-40B4-BE49-F238E27FC236}">
                <a16:creationId xmlns:a16="http://schemas.microsoft.com/office/drawing/2014/main" id="{6E6C001C-8D5E-4D47-BDF8-AD51905EA76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7986078" y="3939328"/>
            <a:ext cx="4731287" cy="3710631"/>
          </a:xfrm>
          <a:prstGeom prst="rect">
            <a:avLst/>
          </a:prstGeom>
        </p:spPr>
      </p:pic>
    </p:spTree>
    <p:extLst>
      <p:ext uri="{BB962C8B-B14F-4D97-AF65-F5344CB8AC3E}">
        <p14:creationId xmlns:p14="http://schemas.microsoft.com/office/powerpoint/2010/main" val="123842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9521-A4AC-4F33-8AE2-88F016ADA7EA}"/>
              </a:ext>
            </a:extLst>
          </p:cNvPr>
          <p:cNvSpPr>
            <a:spLocks noGrp="1"/>
          </p:cNvSpPr>
          <p:nvPr>
            <p:ph type="title"/>
          </p:nvPr>
        </p:nvSpPr>
        <p:spPr>
          <a:xfrm>
            <a:off x="997688" y="397022"/>
            <a:ext cx="10515600" cy="1325563"/>
          </a:xfrm>
        </p:spPr>
        <p:txBody>
          <a:bodyPr>
            <a:normAutofit/>
          </a:bodyPr>
          <a:lstStyle/>
          <a:p>
            <a:r>
              <a:rPr lang="en-GB" sz="6600" b="1" u="sng" dirty="0"/>
              <a:t>Helpful links</a:t>
            </a:r>
          </a:p>
        </p:txBody>
      </p:sp>
      <p:sp>
        <p:nvSpPr>
          <p:cNvPr id="3" name="Content Placeholder 2">
            <a:extLst>
              <a:ext uri="{FF2B5EF4-FFF2-40B4-BE49-F238E27FC236}">
                <a16:creationId xmlns:a16="http://schemas.microsoft.com/office/drawing/2014/main" id="{7C0999B0-08AA-406C-8EAE-0AC3C3DE7808}"/>
              </a:ext>
            </a:extLst>
          </p:cNvPr>
          <p:cNvSpPr>
            <a:spLocks noGrp="1"/>
          </p:cNvSpPr>
          <p:nvPr>
            <p:ph idx="1"/>
          </p:nvPr>
        </p:nvSpPr>
        <p:spPr/>
        <p:txBody>
          <a:bodyPr>
            <a:normAutofit fontScale="85000" lnSpcReduction="10000"/>
          </a:bodyPr>
          <a:lstStyle/>
          <a:p>
            <a:r>
              <a:rPr lang="en-GB" sz="3200" dirty="0"/>
              <a:t>City Nature Challenge - </a:t>
            </a:r>
            <a:r>
              <a:rPr lang="en-GB" sz="3200" dirty="0">
                <a:hlinkClick r:id="rId2"/>
              </a:rPr>
              <a:t>https://citynaturechallenge.org</a:t>
            </a:r>
            <a:r>
              <a:rPr lang="en-GB" sz="3200" dirty="0"/>
              <a:t> </a:t>
            </a:r>
          </a:p>
          <a:p>
            <a:r>
              <a:rPr lang="en-GB" sz="3200" dirty="0"/>
              <a:t>City Nature Challenge 2023 London - </a:t>
            </a:r>
            <a:r>
              <a:rPr lang="en-GB" sz="3200" dirty="0">
                <a:hlinkClick r:id="rId3"/>
              </a:rPr>
              <a:t>https://www.nhm.ac.uk/take-part/citizen-science/bioblitz/city-nature-challenge.html</a:t>
            </a:r>
            <a:endParaRPr lang="en-GB" sz="3200" dirty="0"/>
          </a:p>
          <a:p>
            <a:r>
              <a:rPr lang="en-GB" sz="3200" dirty="0" err="1"/>
              <a:t>iNaturalist</a:t>
            </a:r>
            <a:r>
              <a:rPr lang="en-GB" sz="3200" dirty="0"/>
              <a:t> - </a:t>
            </a:r>
            <a:r>
              <a:rPr lang="en-GB" sz="3200" dirty="0">
                <a:hlinkClick r:id="rId4"/>
              </a:rPr>
              <a:t>https://www.inaturalist.org/</a:t>
            </a:r>
            <a:r>
              <a:rPr lang="en-GB" sz="3200" dirty="0"/>
              <a:t> </a:t>
            </a:r>
          </a:p>
          <a:p>
            <a:r>
              <a:rPr lang="en-GB" sz="3200" dirty="0"/>
              <a:t>How to use </a:t>
            </a:r>
            <a:r>
              <a:rPr lang="en-GB" sz="3200" dirty="0" err="1"/>
              <a:t>iNaturalist</a:t>
            </a:r>
            <a:r>
              <a:rPr lang="en-GB" sz="3200" dirty="0"/>
              <a:t> video </a:t>
            </a:r>
            <a:r>
              <a:rPr lang="en-GB" sz="3200" dirty="0" err="1"/>
              <a:t>turorials</a:t>
            </a:r>
            <a:r>
              <a:rPr lang="en-GB" sz="3200" dirty="0"/>
              <a:t>  </a:t>
            </a:r>
            <a:r>
              <a:rPr lang="en-GB" sz="3200" dirty="0">
                <a:hlinkClick r:id="rId5"/>
              </a:rPr>
              <a:t>https://www.inaturalist.org/pages/video+tutorials</a:t>
            </a:r>
            <a:r>
              <a:rPr lang="en-GB" sz="3200" dirty="0"/>
              <a:t>    </a:t>
            </a:r>
          </a:p>
          <a:p>
            <a:r>
              <a:rPr lang="en-GB" sz="3200" dirty="0"/>
              <a:t>How to use </a:t>
            </a:r>
            <a:r>
              <a:rPr lang="en-GB" sz="3200" dirty="0" err="1"/>
              <a:t>iNaturalist</a:t>
            </a:r>
            <a:r>
              <a:rPr lang="en-GB" sz="3200" dirty="0"/>
              <a:t> text guide - </a:t>
            </a:r>
            <a:r>
              <a:rPr lang="en-GB" sz="3200" dirty="0">
                <a:hlinkClick r:id="rId6"/>
              </a:rPr>
              <a:t>https://www.bnhc.org.uk/wp-content/uploads/2022/12/How-to-use-iNaturalist-.docx.pdf</a:t>
            </a:r>
            <a:r>
              <a:rPr lang="en-GB" sz="3200" dirty="0"/>
              <a:t> </a:t>
            </a:r>
          </a:p>
          <a:p>
            <a:r>
              <a:rPr lang="en-GB" sz="3200" dirty="0"/>
              <a:t>UK leader board of cities 2023 - </a:t>
            </a:r>
            <a:r>
              <a:rPr lang="en-GB" sz="3200" dirty="0">
                <a:hlinkClick r:id="rId7"/>
              </a:rPr>
              <a:t>https://www.inaturalist.org/projects/city-nature-challenge-2023-uk-leaderboard</a:t>
            </a:r>
            <a:r>
              <a:rPr lang="en-GB" sz="3200" dirty="0"/>
              <a:t> </a:t>
            </a:r>
          </a:p>
          <a:p>
            <a:endParaRPr lang="en-GB" sz="3200" dirty="0"/>
          </a:p>
          <a:p>
            <a:endParaRPr lang="en-GB" sz="3200" dirty="0"/>
          </a:p>
        </p:txBody>
      </p:sp>
    </p:spTree>
    <p:extLst>
      <p:ext uri="{BB962C8B-B14F-4D97-AF65-F5344CB8AC3E}">
        <p14:creationId xmlns:p14="http://schemas.microsoft.com/office/powerpoint/2010/main" val="1831807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723</Words>
  <Application>Microsoft Office PowerPoint</Application>
  <PresentationFormat>Widescreen</PresentationFormat>
  <Paragraphs>40</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Helvetica</vt:lpstr>
      <vt:lpstr>Office Theme</vt:lpstr>
      <vt:lpstr>iNaturalist training and the City Nature Challenge 2023</vt:lpstr>
      <vt:lpstr>Species recording and citizen science</vt:lpstr>
      <vt:lpstr>Tell us about your events</vt:lpstr>
      <vt:lpstr>PowerPoint Presentation</vt:lpstr>
      <vt:lpstr>Photo credit: Natural History Museum</vt:lpstr>
      <vt:lpstr>PowerPoint Presentation</vt:lpstr>
      <vt:lpstr>PowerPoint Presentation</vt:lpstr>
      <vt:lpstr>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iNaturalist training and the City Nature Challenge 2023</dc:title>
  <dc:creator>Laura Collins</dc:creator>
  <cp:lastModifiedBy>Laura Collins</cp:lastModifiedBy>
  <cp:revision>2</cp:revision>
  <dcterms:created xsi:type="dcterms:W3CDTF">2023-03-15T11:18:10Z</dcterms:created>
  <dcterms:modified xsi:type="dcterms:W3CDTF">2023-03-16T11:22:21Z</dcterms:modified>
</cp:coreProperties>
</file>